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8" r:id="rId4"/>
    <p:sldId id="311" r:id="rId5"/>
    <p:sldId id="288" r:id="rId6"/>
    <p:sldId id="313" r:id="rId7"/>
    <p:sldId id="298" r:id="rId8"/>
    <p:sldId id="314" r:id="rId9"/>
    <p:sldId id="299" r:id="rId10"/>
    <p:sldId id="300" r:id="rId11"/>
    <p:sldId id="301" r:id="rId12"/>
    <p:sldId id="302" r:id="rId13"/>
    <p:sldId id="303" r:id="rId14"/>
    <p:sldId id="312" r:id="rId15"/>
    <p:sldId id="304" r:id="rId16"/>
    <p:sldId id="305" r:id="rId17"/>
    <p:sldId id="306" r:id="rId18"/>
    <p:sldId id="307" r:id="rId19"/>
    <p:sldId id="308" r:id="rId20"/>
    <p:sldId id="309" r:id="rId21"/>
    <p:sldId id="310" r:id="rId22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343" autoAdjust="0"/>
  </p:normalViewPr>
  <p:slideViewPr>
    <p:cSldViewPr snapToGrid="0" snapToObjects="1">
      <p:cViewPr varScale="1">
        <p:scale>
          <a:sx n="84" d="100"/>
          <a:sy n="84" d="100"/>
        </p:scale>
        <p:origin x="115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800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800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BB3C581-86DE-4C74-9532-57CBB2B28E25}" type="datetimeFigureOut">
              <a:rPr lang="nl-NL" smtClean="0"/>
              <a:t>20-9-2021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944958" cy="49800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1098" y="9428630"/>
            <a:ext cx="2944958" cy="49800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68101A4-4C98-4178-8465-6BA03AAF218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3412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7A1124B-0AC4-43E8-AE7F-A4167DC441BB}" type="datetimeFigureOut">
              <a:rPr lang="nl-NL" smtClean="0"/>
              <a:t>20-9-2021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51792D8-05D0-413F-977F-DB86EDC07BD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3178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02920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1797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2033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94329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10338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0420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94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07081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1730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9545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1148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5835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20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9725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2826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7839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9220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1097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6987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4201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792D8-05D0-413F-977F-DB86EDC07BD9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374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53CE-B3D9-4818-9DB4-7268EF7DB47B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659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D142-572B-475E-98DE-F1997E5BED27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57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9AFA-DA51-4A99-B76B-E277DDFA3AA5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158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88A6C-8493-4D32-8331-C5D4E3DB849B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6672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6523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23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6657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1311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740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1904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64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9EC6-E9EB-4422-B990-BAD049FFC4E5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6615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24050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60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03073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71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567C-9A38-46D4-ABF1-AC6912F3A043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079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F151-54BE-4E4A-9597-1C5D122C6B62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680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412A0-A0DC-4D19-84F9-B387D695F5AB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156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D5B2-4D98-41B6-BD1E-241280DA69EB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485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84A12-D27E-4691-81EA-5796A1AD9CEE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548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FD34-0E4E-4CC5-B36A-8D2A84261113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729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044D-2329-47B5-A911-27344D114E64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854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B567C-9A38-46D4-ABF1-AC6912F3A043}" type="datetime1">
              <a:rPr lang="nl-NL" smtClean="0"/>
              <a:t>20-9-2021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8E789-6024-8848-8616-190AD3294C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98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C930A-7308-4766-82E1-D73DAC921096}" type="datetimeFigureOut">
              <a:rPr lang="nl-NL" smtClean="0"/>
              <a:t>20-9-2021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65A-D602-4DD7-A242-D50AA7503B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919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swvslingeberkel.nl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startp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3" y="475209"/>
            <a:ext cx="8968147" cy="6340081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145472" y="2973760"/>
            <a:ext cx="8853055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/>
                <a:ea typeface="BatangChe" panose="02030609000101010101" pitchFamily="49" charset="-127"/>
                <a:cs typeface="Aharoni" panose="02010803020104030203" pitchFamily="2" charset="-79"/>
              </a:rPr>
              <a:t>Evaluatiebijeenkomst LWOO/PrO </a:t>
            </a:r>
            <a:b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/>
                <a:ea typeface="BatangChe" panose="02030609000101010101" pitchFamily="49" charset="-127"/>
                <a:cs typeface="Aharoni" panose="02010803020104030203" pitchFamily="2" charset="-79"/>
              </a:rPr>
            </a:b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/>
                <a:ea typeface="BatangChe" panose="02030609000101010101" pitchFamily="49" charset="-127"/>
                <a:cs typeface="Aharoni" panose="02010803020104030203" pitchFamily="2" charset="-79"/>
              </a:rPr>
              <a:t>2020-2021</a:t>
            </a:r>
          </a:p>
          <a:p>
            <a:pPr algn="ctr">
              <a:lnSpc>
                <a:spcPct val="110000"/>
              </a:lnSpc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/>
                <a:ea typeface="BatangChe" panose="02030609000101010101" pitchFamily="49" charset="-127"/>
                <a:cs typeface="Aharoni" panose="02010803020104030203" pitchFamily="2" charset="-79"/>
              </a:rPr>
              <a:t>&amp;</a:t>
            </a:r>
          </a:p>
          <a:p>
            <a:pPr algn="ctr">
              <a:lnSpc>
                <a:spcPct val="110000"/>
              </a:lnSpc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/>
                <a:ea typeface="BatangChe" panose="02030609000101010101" pitchFamily="49" charset="-127"/>
                <a:cs typeface="Aharoni" panose="02010803020104030203" pitchFamily="2" charset="-79"/>
              </a:rPr>
              <a:t>Route 2021-2022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/>
              <a:ea typeface="BatangChe" panose="02030609000101010101" pitchFamily="49" charset="-127"/>
              <a:cs typeface="Aharoni" panose="02010803020104030203" pitchFamily="2" charset="-79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664002" y="5558711"/>
            <a:ext cx="2022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nl-N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22 september 2021</a:t>
            </a:r>
            <a:endParaRPr lang="nl-NL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1</a:t>
            </a:fld>
            <a:endParaRPr lang="nl-NL" dirty="0"/>
          </a:p>
        </p:txBody>
      </p:sp>
      <p:pic>
        <p:nvPicPr>
          <p:cNvPr id="8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78" y="39359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algn="r"/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343971"/>
            <a:ext cx="7752014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Ouder(s)/</a:t>
            </a:r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Verzorger(s)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Ouders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zijn </a:t>
            </a:r>
            <a:r>
              <a:rPr lang="nl-NL" altLang="nl-NL" b="1" dirty="0">
                <a:latin typeface="Neuropol X Free" panose="02000507040000020004" pitchFamily="2" charset="0"/>
                <a:cs typeface="Tahoma" panose="020B0604030504040204" pitchFamily="34" charset="0"/>
              </a:rPr>
              <a:t>wettelijk verantwoordelijk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alle voor het onderwijs van belang zijnde informatie aan te leveren bij de school. </a:t>
            </a:r>
            <a:endParaRPr lang="nl-NL" altLang="nl-NL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0" lvl="1">
              <a:spcAft>
                <a:spcPts val="600"/>
              </a:spcAft>
            </a:pPr>
            <a:endParaRPr lang="nl-NL" altLang="nl-NL" sz="8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Aanleveren van het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juiste mailadres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10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29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070125"/>
            <a:ext cx="791552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A-Vision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0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2000" dirty="0">
                <a:latin typeface="Neuropol X Free" panose="02000507040000020004" pitchFamily="2" charset="0"/>
                <a:cs typeface="Tahoma" panose="020B0604030504040204" pitchFamily="34" charset="0"/>
              </a:rPr>
              <a:t>Afnemen van de </a:t>
            </a:r>
            <a:r>
              <a:rPr lang="nl-NL" alt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onderzoeken</a:t>
            </a:r>
          </a:p>
          <a:p>
            <a:pPr marL="0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Basisschool aanmeldingen controleren</a:t>
            </a:r>
          </a:p>
          <a:p>
            <a:pPr marL="0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De resultaten van de onderzoeken 	toevoegen het 	dossier in Indigo. </a:t>
            </a:r>
            <a:endParaRPr lang="nl-NL" altLang="nl-NL" sz="800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11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2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7" y="2070125"/>
            <a:ext cx="7752014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SWV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3429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Indelen van de leerlingen in testgroepen a.d.h.v. basisschool, keuze VO-school, beschikbare locaties en beschikbare testleiders.</a:t>
            </a:r>
          </a:p>
          <a:p>
            <a:pPr marL="3429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Uitnodigingen voor informatiebijeenkomst ouder(s)/verzorger(s) en voor de testdagen worden verstuurd vanuit  Indigo.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12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alt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7" y="2070125"/>
            <a:ext cx="7752014" cy="2264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SWV </a:t>
            </a:r>
            <a:r>
              <a:rPr lang="nl-NL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(vervolg)</a:t>
            </a:r>
          </a:p>
          <a:p>
            <a:pPr marL="3429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Onderzoeksresultaten (kale scores) worden vanuit Indigo aan </a:t>
            </a:r>
            <a:r>
              <a:rPr lang="nl-NL" sz="2000" dirty="0">
                <a:latin typeface="Neuropol X Free" panose="02000507040000020004" pitchFamily="2" charset="0"/>
                <a:cs typeface="Tahoma" panose="020B0604030504040204" pitchFamily="34" charset="0"/>
              </a:rPr>
              <a:t>ouder(s)/verzorger(s) </a:t>
            </a: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verstuurd met een CC aan BAO en VO.</a:t>
            </a:r>
          </a:p>
          <a:p>
            <a:pPr marL="3429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Bespreken dossiers in de TLC LWOO/</a:t>
            </a:r>
            <a:r>
              <a:rPr lang="nl-NL" sz="2000" dirty="0" err="1" smtClean="0">
                <a:latin typeface="Neuropol X Free" panose="02000507040000020004" pitchFamily="2" charset="0"/>
                <a:cs typeface="Tahoma" panose="020B0604030504040204" pitchFamily="34" charset="0"/>
              </a:rPr>
              <a:t>PrO</a:t>
            </a: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.</a:t>
            </a:r>
            <a:endParaRPr lang="nl-NL" sz="2000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13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0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Wanneer </a:t>
            </a:r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zeker aanmelden</a:t>
            </a:r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?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1978135"/>
            <a:ext cx="791552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>
              <a:buFontTx/>
              <a:buAutoNum type="arabicParenR"/>
              <a:tabLst>
                <a:tab pos="354013" algn="l"/>
              </a:tabLst>
              <a:defRPr/>
            </a:pPr>
            <a:r>
              <a:rPr 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Als een leerling </a:t>
            </a:r>
            <a:r>
              <a:rPr lang="nl-NL" sz="16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het advies praktijkonderwijs krijgt.</a:t>
            </a:r>
            <a:endParaRPr lang="nl-NL" sz="16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tabLst>
                <a:tab pos="354013" algn="l"/>
              </a:tabLst>
              <a:defRPr/>
            </a:pPr>
            <a:endParaRPr lang="nl-NL" sz="16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354013" indent="-354013">
              <a:buAutoNum type="arabicParenR" startAt="2"/>
              <a:tabLst>
                <a:tab pos="354013" algn="l"/>
              </a:tabLst>
            </a:pPr>
            <a:r>
              <a:rPr 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Als </a:t>
            </a: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 een leerling wordt aangemeld voor een VMBO-instroomniveau (basis - theoretisch) én er sprake is van een relatieve leerachterstand van 0,25 of meer in </a:t>
            </a:r>
            <a:r>
              <a:rPr lang="nl-NL" altLang="nl-NL" sz="1600" b="1" dirty="0">
                <a:latin typeface="Neuropol X Free" panose="02000507040000020004" pitchFamily="2" charset="0"/>
                <a:cs typeface="Tahoma" panose="020B0604030504040204" pitchFamily="34" charset="0"/>
              </a:rPr>
              <a:t>twee of meer </a:t>
            </a: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domeinen (inzichtelijk rekenen, begrijpend lezen, technisch lezen en spellen; niet zijnde de combinatie technisch lezen en spellen).</a:t>
            </a:r>
          </a:p>
          <a:p>
            <a:pPr>
              <a:tabLst>
                <a:tab pos="354013" algn="l"/>
              </a:tabLst>
            </a:pPr>
            <a:endParaRPr lang="nl-NL" altLang="nl-NL" sz="800" dirty="0">
              <a:cs typeface="Tahoma" panose="020B0604030504040204" pitchFamily="34" charset="0"/>
            </a:endParaRPr>
          </a:p>
          <a:p>
            <a:pPr>
              <a:tabLst>
                <a:tab pos="354013" algn="l"/>
                <a:tab pos="3143250" algn="l"/>
                <a:tab pos="3497263" algn="l"/>
              </a:tabLst>
            </a:pP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Relatieve </a:t>
            </a:r>
            <a:r>
              <a:rPr lang="nl-NL" altLang="nl-NL" sz="16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leerachterstand	=	1</a:t>
            </a:r>
            <a:r>
              <a:rPr lang="nl-NL" altLang="nl-NL" sz="1600" b="1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- </a:t>
            </a:r>
            <a:r>
              <a:rPr lang="nl-NL" altLang="nl-NL" sz="1600" b="1" dirty="0">
                <a:latin typeface="Neuropol X Free" panose="02000507040000020004" pitchFamily="2" charset="0"/>
                <a:cs typeface="Tahoma" panose="020B0604030504040204" pitchFamily="34" charset="0"/>
              </a:rPr>
              <a:t>(DLE/DL) </a:t>
            </a:r>
          </a:p>
          <a:p>
            <a:pPr>
              <a:tabLst>
                <a:tab pos="354013" algn="l"/>
                <a:tab pos="3143250" algn="l"/>
                <a:tab pos="3497263" algn="l"/>
              </a:tabLst>
            </a:pP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		</a:t>
            </a:r>
            <a:r>
              <a:rPr lang="nl-NL" altLang="nl-NL" sz="16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		=</a:t>
            </a: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1- (40/53) = </a:t>
            </a:r>
            <a:r>
              <a:rPr lang="nl-NL" altLang="nl-NL" sz="1600" b="1" dirty="0">
                <a:latin typeface="Neuropol X Free" panose="02000507040000020004" pitchFamily="2" charset="0"/>
                <a:cs typeface="Tahoma" panose="020B0604030504040204" pitchFamily="34" charset="0"/>
              </a:rPr>
              <a:t>0,25</a:t>
            </a:r>
          </a:p>
          <a:p>
            <a:pPr>
              <a:tabLst>
                <a:tab pos="354013" algn="l"/>
                <a:tab pos="3143250" algn="l"/>
                <a:tab pos="3497263" algn="l"/>
              </a:tabLst>
            </a:pP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		</a:t>
            </a:r>
            <a:r>
              <a:rPr lang="nl-NL" altLang="nl-NL" sz="16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		=</a:t>
            </a: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1- (26/53) = </a:t>
            </a:r>
            <a:r>
              <a:rPr lang="nl-NL" altLang="nl-NL" sz="1600" b="1" dirty="0">
                <a:latin typeface="Neuropol X Free" panose="02000507040000020004" pitchFamily="2" charset="0"/>
                <a:cs typeface="Tahoma" panose="020B0604030504040204" pitchFamily="34" charset="0"/>
              </a:rPr>
              <a:t>0,50</a:t>
            </a: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 </a:t>
            </a:r>
          </a:p>
          <a:p>
            <a:pPr>
              <a:tabLst>
                <a:tab pos="354013" algn="l"/>
              </a:tabLst>
            </a:pP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	Relatieve leerachterstand</a:t>
            </a:r>
            <a:b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     * 0,25 tot 0,50 = LWOO</a:t>
            </a:r>
          </a:p>
          <a:p>
            <a:pPr>
              <a:tabLst>
                <a:tab pos="354013" algn="l"/>
              </a:tabLst>
            </a:pPr>
            <a:r>
              <a:rPr lang="nl-NL" altLang="nl-NL" sz="1600" dirty="0">
                <a:latin typeface="Neuropol X Free" panose="02000507040000020004" pitchFamily="2" charset="0"/>
                <a:cs typeface="Tahoma" panose="020B0604030504040204" pitchFamily="34" charset="0"/>
              </a:rPr>
              <a:t>     * 0,50 of groter = PrO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>
                <a:solidFill>
                  <a:schemeClr val="bg1"/>
                </a:solidFill>
              </a:rPr>
              <a:t>14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31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Wanneer zeker aanmelden </a:t>
            </a:r>
            <a:r>
              <a:rPr lang="nl-NL" altLang="nl-NL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(vervolg)</a:t>
            </a:r>
            <a:endParaRPr lang="nl-NL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296735"/>
            <a:ext cx="7915529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AutoNum type="arabicParenR" startAt="3"/>
            </a:pPr>
            <a:r>
              <a:rPr 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Op basis van de didactische gegevens  uit groep 8, de leerling dankzij langdurige zorg op dit moment niet aan de </a:t>
            </a:r>
            <a:r>
              <a:rPr lang="nl-NL" alt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LWOO-/PrO-criteria voldoet, maar u vindt wel dat extra ondersteuning nodig is.</a:t>
            </a:r>
            <a:endParaRPr lang="nl-NL" altLang="nl-NL" sz="900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indent="-446088">
              <a:spcAft>
                <a:spcPts val="600"/>
              </a:spcAft>
            </a:pPr>
            <a:r>
              <a:rPr lang="nl-NL" altLang="nl-NL" sz="2000" dirty="0">
                <a:latin typeface="Neuropol X Free" panose="02000507040000020004" pitchFamily="2" charset="0"/>
                <a:cs typeface="Tahoma" panose="020B0604030504040204" pitchFamily="34" charset="0"/>
              </a:rPr>
              <a:t>	Met andere woorden: het niet continueren van</a:t>
            </a:r>
            <a:br>
              <a:rPr lang="nl-NL" altLang="nl-NL" sz="2000" dirty="0"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sz="2000" dirty="0">
                <a:latin typeface="Neuropol X Free" panose="02000507040000020004" pitchFamily="2" charset="0"/>
                <a:cs typeface="Tahoma" panose="020B0604030504040204" pitchFamily="34" charset="0"/>
              </a:rPr>
              <a:t>zorg </a:t>
            </a:r>
            <a:r>
              <a:rPr lang="nl-NL" altLang="nl-NL" sz="20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leidt waarschijnlijk tot een terugval in de ontwikkeling van de leerling.</a:t>
            </a:r>
            <a:endParaRPr lang="nl-NL" altLang="nl-NL" sz="2000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15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8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91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Onderzoeken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39251" y="2409849"/>
            <a:ext cx="8011064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nl-NL" sz="2000" dirty="0">
                <a:latin typeface="Neuropol X Free" panose="02000507040000020004" pitchFamily="2" charset="0"/>
              </a:rPr>
              <a:t>De onderzoeken die door A-Vision digitaal worden afgenomen zijn: </a:t>
            </a:r>
          </a:p>
          <a:p>
            <a:pPr marL="457200" indent="-457200">
              <a:buAutoNum type="arabicParenR"/>
            </a:pPr>
            <a:r>
              <a:rPr lang="nl-NL" sz="2000" dirty="0" smtClean="0">
                <a:latin typeface="Neuropol X Free" panose="02000507040000020004" pitchFamily="2" charset="0"/>
              </a:rPr>
              <a:t>Intelligentie onderzoek </a:t>
            </a:r>
          </a:p>
          <a:p>
            <a:pPr>
              <a:spcAft>
                <a:spcPts val="600"/>
              </a:spcAft>
            </a:pPr>
            <a:r>
              <a:rPr lang="nl-NL" sz="2000" dirty="0" smtClean="0">
                <a:latin typeface="Neuropol X Free" panose="02000507040000020004" pitchFamily="2" charset="0"/>
                <a:sym typeface="Wingdings" panose="05000000000000000000" pitchFamily="2" charset="2"/>
              </a:rPr>
              <a:t>	 </a:t>
            </a:r>
            <a:r>
              <a:rPr lang="nl-NL" sz="2000" b="1" dirty="0" smtClean="0">
                <a:latin typeface="Neuropol X Free" panose="02000507040000020004" pitchFamily="2" charset="0"/>
                <a:sym typeface="Wingdings" panose="05000000000000000000" pitchFamily="2" charset="2"/>
              </a:rPr>
              <a:t>ADIT</a:t>
            </a:r>
            <a:endParaRPr lang="nl-NL" sz="2000" b="1" dirty="0" smtClean="0">
              <a:latin typeface="Neuropol X Free" panose="02000507040000020004" pitchFamily="2" charset="0"/>
            </a:endParaRPr>
          </a:p>
          <a:p>
            <a:r>
              <a:rPr lang="nl-NL" sz="2000" dirty="0" smtClean="0">
                <a:latin typeface="Neuropol X Free" panose="02000507040000020004" pitchFamily="2" charset="0"/>
              </a:rPr>
              <a:t>2</a:t>
            </a:r>
            <a:r>
              <a:rPr lang="nl-NL" sz="2000" dirty="0">
                <a:latin typeface="Neuropol X Free" panose="02000507040000020004" pitchFamily="2" charset="0"/>
              </a:rPr>
              <a:t>) Didactisch </a:t>
            </a:r>
            <a:r>
              <a:rPr lang="nl-NL" sz="2000" dirty="0" smtClean="0">
                <a:latin typeface="Neuropol X Free" panose="02000507040000020004" pitchFamily="2" charset="0"/>
              </a:rPr>
              <a:t>onderzoek</a:t>
            </a:r>
          </a:p>
          <a:p>
            <a:pPr>
              <a:spcAft>
                <a:spcPts val="600"/>
              </a:spcAft>
            </a:pPr>
            <a:r>
              <a:rPr lang="nl-NL" sz="2000" dirty="0">
                <a:latin typeface="Neuropol X Free" panose="02000507040000020004" pitchFamily="2" charset="0"/>
                <a:sym typeface="Wingdings" panose="05000000000000000000" pitchFamily="2" charset="2"/>
              </a:rPr>
              <a:t>	</a:t>
            </a:r>
            <a:r>
              <a:rPr lang="nl-NL" sz="2000" dirty="0" smtClean="0">
                <a:latin typeface="Neuropol X Free" panose="02000507040000020004" pitchFamily="2" charset="0"/>
                <a:sym typeface="Wingdings" panose="05000000000000000000" pitchFamily="2" charset="2"/>
              </a:rPr>
              <a:t> </a:t>
            </a:r>
            <a:r>
              <a:rPr lang="nl-NL" sz="2000" dirty="0">
                <a:latin typeface="Neuropol X Free" panose="02000507040000020004" pitchFamily="2" charset="0"/>
                <a:sym typeface="Wingdings" panose="05000000000000000000" pitchFamily="2" charset="2"/>
              </a:rPr>
              <a:t>Drempelonderzoek</a:t>
            </a:r>
            <a:endParaRPr lang="nl-NL" sz="2000" dirty="0">
              <a:latin typeface="Neuropol X Free" panose="02000507040000020004" pitchFamily="2" charset="0"/>
            </a:endParaRPr>
          </a:p>
          <a:p>
            <a:r>
              <a:rPr lang="nl-NL" sz="2000" dirty="0" smtClean="0">
                <a:latin typeface="Neuropol X Free" panose="02000507040000020004" pitchFamily="2" charset="0"/>
              </a:rPr>
              <a:t>3</a:t>
            </a:r>
            <a:r>
              <a:rPr lang="nl-NL" sz="2000" dirty="0">
                <a:latin typeface="Neuropol X Free" panose="02000507040000020004" pitchFamily="2" charset="0"/>
              </a:rPr>
              <a:t>) Sociaal-emotioneel </a:t>
            </a:r>
            <a:r>
              <a:rPr lang="nl-NL" sz="2000" dirty="0" smtClean="0">
                <a:latin typeface="Neuropol X Free" panose="02000507040000020004" pitchFamily="2" charset="0"/>
              </a:rPr>
              <a:t>onderzoek</a:t>
            </a:r>
          </a:p>
          <a:p>
            <a:r>
              <a:rPr lang="nl-NL" sz="2000" dirty="0">
                <a:latin typeface="Neuropol X Free" panose="02000507040000020004" pitchFamily="2" charset="0"/>
              </a:rPr>
              <a:t>	</a:t>
            </a:r>
            <a:r>
              <a:rPr lang="nl-NL" sz="2000" dirty="0" smtClean="0">
                <a:latin typeface="Neuropol X Free" panose="02000507040000020004" pitchFamily="2" charset="0"/>
                <a:sym typeface="Wingdings" panose="05000000000000000000" pitchFamily="2" charset="2"/>
              </a:rPr>
              <a:t> </a:t>
            </a:r>
            <a:r>
              <a:rPr lang="nl-NL" sz="2000" b="1" dirty="0" smtClean="0">
                <a:latin typeface="Neuropol X Free" panose="02000507040000020004" pitchFamily="2" charset="0"/>
                <a:sym typeface="Wingdings" panose="05000000000000000000" pitchFamily="2" charset="2"/>
              </a:rPr>
              <a:t>NPV-J-2</a:t>
            </a:r>
            <a:endParaRPr lang="nl-NL" sz="2000" b="1" dirty="0" smtClean="0">
              <a:latin typeface="Neuropol X Free" panose="02000507040000020004" pitchFamily="2" charset="0"/>
            </a:endParaRPr>
          </a:p>
          <a:p>
            <a:endParaRPr lang="nl-NL" sz="800" dirty="0" smtClean="0">
              <a:latin typeface="Neuropol X Free" panose="02000507040000020004" pitchFamily="2" charset="0"/>
            </a:endParaRPr>
          </a:p>
          <a:p>
            <a:endParaRPr lang="nl-NL" sz="2000" dirty="0" smtClean="0">
              <a:latin typeface="Neuropol X Free" panose="02000507040000020004" pitchFamily="2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16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7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Criteria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1978135"/>
            <a:ext cx="791552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1400" b="1" dirty="0">
                <a:latin typeface="Neuropol X Free" panose="02000507040000020004" pitchFamily="2" charset="0"/>
                <a:cs typeface="Tahoma" panose="020B0604030504040204" pitchFamily="34" charset="0"/>
              </a:rPr>
              <a:t>Criteria LWOO</a:t>
            </a:r>
          </a:p>
          <a:p>
            <a:pPr marL="446088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IQ tussen 75 à 80 – 90</a:t>
            </a:r>
          </a:p>
          <a:p>
            <a:pPr marL="446088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leerachterstanden 1½ jaar – 3 jaar</a:t>
            </a:r>
          </a:p>
          <a:p>
            <a:pPr marL="446088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14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IQ &gt;90 </a:t>
            </a: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sociaal emotionele problematiek (NPV-J-2 en/of </a:t>
            </a:r>
            <a:r>
              <a:rPr lang="nl-NL" altLang="nl-NL" sz="14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LVT)</a:t>
            </a:r>
            <a:endParaRPr lang="nl-NL" altLang="nl-NL" sz="14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400" b="1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Criteria </a:t>
            </a:r>
            <a:r>
              <a:rPr lang="nl-NL" altLang="nl-NL" sz="1400" b="1" dirty="0">
                <a:latin typeface="Neuropol X Free" panose="02000507040000020004" pitchFamily="2" charset="0"/>
                <a:cs typeface="Tahoma" panose="020B0604030504040204" pitchFamily="34" charset="0"/>
              </a:rPr>
              <a:t>PrO</a:t>
            </a:r>
          </a:p>
          <a:p>
            <a:pPr marL="446088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IQ </a:t>
            </a:r>
            <a:r>
              <a:rPr lang="nl-NL" altLang="nl-NL" sz="14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tussen </a:t>
            </a: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55 – 75 à 80 </a:t>
            </a:r>
          </a:p>
          <a:p>
            <a:pPr marL="446088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sz="1400" dirty="0">
                <a:latin typeface="Neuropol X Free" panose="02000507040000020004" pitchFamily="2" charset="0"/>
                <a:cs typeface="Tahoma" panose="020B0604030504040204" pitchFamily="34" charset="0"/>
              </a:rPr>
              <a:t>Leerachterstanden ≥ 3 jaar</a:t>
            </a:r>
          </a:p>
          <a:p>
            <a:pPr>
              <a:spcAft>
                <a:spcPts val="600"/>
              </a:spcAft>
            </a:pPr>
            <a:endParaRPr lang="nl-NL" altLang="nl-NL" sz="14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r>
              <a:rPr lang="nl-NL" sz="1400" dirty="0">
                <a:latin typeface="Neuropol X Free" panose="02000507040000020004" pitchFamily="2" charset="0"/>
                <a:ea typeface="Tahoma" panose="020B0604030504040204" pitchFamily="34" charset="0"/>
                <a:cs typeface="Tahoma" panose="020B0604030504040204" pitchFamily="34" charset="0"/>
              </a:rPr>
              <a:t>Het gaat om minstens twee leerachterstanden niet zijnde de combinatie Technisch Lezen / Spelling.</a:t>
            </a:r>
          </a:p>
          <a:p>
            <a:r>
              <a:rPr lang="nl-NL" sz="1400" dirty="0">
                <a:latin typeface="Neuropol X Free" panose="02000507040000020004" pitchFamily="2" charset="0"/>
                <a:ea typeface="Tahoma" panose="020B0604030504040204" pitchFamily="34" charset="0"/>
                <a:cs typeface="Tahoma" panose="020B0604030504040204" pitchFamily="34" charset="0"/>
              </a:rPr>
              <a:t>Je hoeft niet op alle 4 de gebieden achterstand te hebben.</a:t>
            </a:r>
            <a:endParaRPr lang="nl-NL" altLang="nl-NL" sz="1400" dirty="0">
              <a:latin typeface="Neuropol X Free" panose="02000507040000020004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17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343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8" y="1509510"/>
            <a:ext cx="7752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Belangrijk data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42443" y="2246210"/>
            <a:ext cx="7907872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8 oktober 2021</a:t>
            </a:r>
            <a:endParaRPr lang="nl-NL" altLang="nl-NL" sz="12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dirty="0">
                <a:latin typeface="Neuropol X Free" panose="02000507040000020004" pitchFamily="2" charset="0"/>
                <a:cs typeface="Tahoma" panose="020B0604030504040204" pitchFamily="34" charset="0"/>
              </a:rPr>
              <a:t>Uiterste datum aanleveren </a:t>
            </a:r>
            <a:r>
              <a:rPr lang="nl-NL" altLang="nl-NL" sz="12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leerlingen</a:t>
            </a:r>
          </a:p>
          <a:p>
            <a:pPr>
              <a:spcAft>
                <a:spcPts val="600"/>
              </a:spcAft>
            </a:pPr>
            <a:endParaRPr lang="nl-NL" altLang="nl-NL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3</a:t>
            </a:r>
            <a:r>
              <a:rPr lang="nl-NL" altLang="nl-NL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 &amp; 10 november 2021</a:t>
            </a:r>
          </a:p>
          <a:p>
            <a:pPr>
              <a:spcAft>
                <a:spcPts val="600"/>
              </a:spcAft>
            </a:pPr>
            <a:r>
              <a:rPr lang="nl-NL" altLang="nl-NL" sz="1200" i="1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Informatiebijeenkomst voor ouder(s)/verzorger(s)?</a:t>
            </a:r>
          </a:p>
          <a:p>
            <a:pPr>
              <a:spcAft>
                <a:spcPts val="600"/>
              </a:spcAft>
            </a:pPr>
            <a:endParaRPr lang="nl-NL" altLang="nl-NL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15 </a:t>
            </a:r>
            <a:r>
              <a:rPr lang="nl-NL" altLang="nl-N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t/m </a:t>
            </a:r>
            <a: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26 november 2021</a:t>
            </a:r>
          </a:p>
          <a:p>
            <a:pPr>
              <a:spcAft>
                <a:spcPts val="600"/>
              </a:spcAft>
            </a:pPr>
            <a:r>
              <a:rPr lang="nl-NL" altLang="nl-NL" sz="12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Onderzoeken vinden plaats </a:t>
            </a:r>
          </a:p>
          <a:p>
            <a:pPr>
              <a:spcAft>
                <a:spcPts val="600"/>
              </a:spcAft>
            </a:pPr>
            <a:endParaRPr lang="nl-NL" altLang="nl-NL" sz="12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Januari 2022</a:t>
            </a:r>
            <a:b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sz="12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Uitslag </a:t>
            </a:r>
            <a:r>
              <a:rPr lang="nl-NL" altLang="nl-NL" sz="1200" dirty="0">
                <a:latin typeface="Neuropol X Free" panose="02000507040000020004" pitchFamily="2" charset="0"/>
                <a:cs typeface="Tahoma" panose="020B0604030504040204" pitchFamily="34" charset="0"/>
              </a:rPr>
              <a:t>kale </a:t>
            </a:r>
            <a:r>
              <a:rPr lang="nl-NL" altLang="nl-NL" sz="12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scores</a:t>
            </a:r>
          </a:p>
          <a:p>
            <a:pPr>
              <a:spcAft>
                <a:spcPts val="600"/>
              </a:spcAft>
            </a:pPr>
            <a:endParaRPr lang="nl-NL" altLang="nl-NL" sz="1200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Medio april 2022</a:t>
            </a:r>
            <a:endParaRPr lang="nl-NL" altLang="nl-NL" sz="12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12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Tweede onderzoeksronde </a:t>
            </a:r>
            <a:endParaRPr lang="nl-NL" altLang="nl-NL" sz="12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endParaRPr lang="nl-NL" altLang="nl-NL" sz="1200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>
                <a:solidFill>
                  <a:schemeClr val="bg1"/>
                </a:solidFill>
              </a:rPr>
              <a:pPr/>
              <a:t>18</a:t>
            </a:fld>
            <a:endParaRPr lang="nl-NL" sz="1800" dirty="0"/>
          </a:p>
        </p:txBody>
      </p:sp>
      <p:pic>
        <p:nvPicPr>
          <p:cNvPr id="10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8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25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Rondvraag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226" y="1930494"/>
            <a:ext cx="3458936" cy="3929483"/>
          </a:xfrm>
          <a:prstGeom prst="rect">
            <a:avLst/>
          </a:prstGeo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19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15064" y="1560642"/>
            <a:ext cx="725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Agenda</a:t>
            </a:r>
            <a:endParaRPr lang="nl-NL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8" y="2162683"/>
            <a:ext cx="775201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tabLst>
                <a:tab pos="1252538" algn="l"/>
                <a:tab pos="1527175" algn="l"/>
              </a:tabLst>
            </a:pPr>
            <a:r>
              <a:rPr lang="nl-NL" b="1" dirty="0" smtClean="0">
                <a:latin typeface="Neuropol X Free" panose="02000507040000020004" pitchFamily="2" charset="0"/>
              </a:rPr>
              <a:t>Deel 1</a:t>
            </a:r>
            <a:r>
              <a:rPr lang="nl-NL" sz="1400" dirty="0" smtClean="0">
                <a:latin typeface="Neuropol X Free" panose="02000507040000020004" pitchFamily="2" charset="0"/>
              </a:rPr>
              <a:t>	</a:t>
            </a:r>
          </a:p>
          <a:p>
            <a:pPr marL="0" lvl="1"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13.30 </a:t>
            </a:r>
            <a:r>
              <a:rPr lang="nl-NL" sz="1400" dirty="0">
                <a:latin typeface="Neuropol X Free" panose="02000507040000020004" pitchFamily="2" charset="0"/>
              </a:rPr>
              <a:t>uur	</a:t>
            </a:r>
            <a:r>
              <a:rPr lang="nl-NL" sz="1400" dirty="0" smtClean="0">
                <a:latin typeface="Neuropol X Free" panose="02000507040000020004" pitchFamily="2" charset="0"/>
              </a:rPr>
              <a:t>Evaluatie </a:t>
            </a:r>
            <a:r>
              <a:rPr lang="nl-NL" sz="1400" dirty="0">
                <a:latin typeface="Neuropol X Free" panose="02000507040000020004" pitchFamily="2" charset="0"/>
              </a:rPr>
              <a:t>traject LWOO/PrO schooljaar </a:t>
            </a:r>
            <a:r>
              <a:rPr lang="nl-NL" sz="1400" dirty="0" smtClean="0">
                <a:latin typeface="Neuropol X Free" panose="02000507040000020004" pitchFamily="2" charset="0"/>
              </a:rPr>
              <a:t>	2020/2021vanuit de VO-scholen, A-Vision, Indigo 	en TLC</a:t>
            </a:r>
            <a:endParaRPr lang="nl-NL" sz="1400" dirty="0">
              <a:latin typeface="Neuropol X Free" panose="02000507040000020004" pitchFamily="2" charset="0"/>
            </a:endParaRP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14.15 uur	Route </a:t>
            </a:r>
            <a:r>
              <a:rPr lang="nl-NL" sz="1400" dirty="0">
                <a:latin typeface="Neuropol X Free" panose="02000507040000020004" pitchFamily="2" charset="0"/>
              </a:rPr>
              <a:t>schooljaar </a:t>
            </a:r>
            <a:r>
              <a:rPr lang="nl-NL" sz="1400" dirty="0" smtClean="0">
                <a:latin typeface="Neuropol X Free" panose="02000507040000020004" pitchFamily="2" charset="0"/>
              </a:rPr>
              <a:t>2021/2022</a:t>
            </a:r>
            <a:endParaRPr lang="nl-NL" sz="1400" dirty="0">
              <a:latin typeface="Neuropol X Free" panose="02000507040000020004" pitchFamily="2" charset="0"/>
            </a:endParaRP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14.30 uur	Meepraten </a:t>
            </a:r>
            <a:r>
              <a:rPr lang="nl-NL" sz="1400" dirty="0">
                <a:latin typeface="Neuropol X Free" panose="02000507040000020004" pitchFamily="2" charset="0"/>
              </a:rPr>
              <a:t>over: </a:t>
            </a: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	*</a:t>
            </a:r>
            <a:r>
              <a:rPr lang="nl-NL" sz="1400" dirty="0">
                <a:latin typeface="Neuropol X Free" panose="02000507040000020004" pitchFamily="2" charset="0"/>
              </a:rPr>
              <a:t>	voorlichtingsbijeenkomst ouders </a:t>
            </a:r>
            <a:r>
              <a:rPr lang="nl-NL" sz="1400" dirty="0" smtClean="0">
                <a:latin typeface="Neuropol X Free" panose="02000507040000020004" pitchFamily="2" charset="0"/>
              </a:rPr>
              <a:t>november</a:t>
            </a:r>
            <a:r>
              <a:rPr lang="nl-NL" sz="1400" dirty="0">
                <a:latin typeface="Neuropol X Free" panose="02000507040000020004" pitchFamily="2" charset="0"/>
              </a:rPr>
              <a:t>; hoe </a:t>
            </a:r>
            <a:r>
              <a:rPr lang="nl-NL" sz="1400" dirty="0" smtClean="0">
                <a:latin typeface="Neuropol X Free" panose="02000507040000020004" pitchFamily="2" charset="0"/>
              </a:rPr>
              <a:t>		gaan </a:t>
            </a:r>
            <a:r>
              <a:rPr lang="nl-NL" sz="1400" dirty="0">
                <a:latin typeface="Neuropol X Free" panose="02000507040000020004" pitchFamily="2" charset="0"/>
              </a:rPr>
              <a:t>we </a:t>
            </a:r>
            <a:r>
              <a:rPr lang="nl-NL" sz="1400" dirty="0" smtClean="0">
                <a:latin typeface="Neuropol X Free" panose="02000507040000020004" pitchFamily="2" charset="0"/>
              </a:rPr>
              <a:t>dit organiseren</a:t>
            </a:r>
            <a:r>
              <a:rPr lang="nl-NL" sz="1400" dirty="0">
                <a:latin typeface="Neuropol X Free" panose="02000507040000020004" pitchFamily="2" charset="0"/>
              </a:rPr>
              <a:t>?</a:t>
            </a: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	*</a:t>
            </a:r>
            <a:r>
              <a:rPr lang="nl-NL" sz="1400" dirty="0">
                <a:latin typeface="Neuropol X Free" panose="02000507040000020004" pitchFamily="2" charset="0"/>
              </a:rPr>
              <a:t>	onderzoeken </a:t>
            </a:r>
            <a:endParaRPr lang="nl-NL" sz="1400" dirty="0" smtClean="0">
              <a:latin typeface="Neuropol X Free" panose="02000507040000020004" pitchFamily="2" charset="0"/>
            </a:endParaRP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14.45 </a:t>
            </a:r>
            <a:r>
              <a:rPr lang="nl-NL" sz="1400" dirty="0">
                <a:latin typeface="Neuropol X Free" panose="02000507040000020004" pitchFamily="2" charset="0"/>
              </a:rPr>
              <a:t>uur	</a:t>
            </a:r>
            <a:r>
              <a:rPr lang="nl-NL" sz="1400" dirty="0" smtClean="0">
                <a:latin typeface="Neuropol X Free" panose="02000507040000020004" pitchFamily="2" charset="0"/>
              </a:rPr>
              <a:t>Wat </a:t>
            </a:r>
            <a:r>
              <a:rPr lang="nl-NL" sz="1400" dirty="0">
                <a:latin typeface="Neuropol X Free" panose="02000507040000020004" pitchFamily="2" charset="0"/>
              </a:rPr>
              <a:t>verder ter tafel </a:t>
            </a:r>
            <a:r>
              <a:rPr lang="nl-NL" sz="1400" dirty="0" smtClean="0">
                <a:latin typeface="Neuropol X Free" panose="02000507040000020004" pitchFamily="2" charset="0"/>
              </a:rPr>
              <a:t>komt</a:t>
            </a: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15.00 uur	Sluiting</a:t>
            </a:r>
          </a:p>
          <a:p>
            <a:pPr>
              <a:tabLst>
                <a:tab pos="1252538" algn="l"/>
                <a:tab pos="1527175" algn="l"/>
              </a:tabLst>
            </a:pPr>
            <a:endParaRPr lang="nl-NL" sz="1400" dirty="0" smtClean="0">
              <a:latin typeface="Neuropol X Free" panose="02000507040000020004" pitchFamily="2" charset="0"/>
            </a:endParaRPr>
          </a:p>
          <a:p>
            <a:pPr>
              <a:tabLst>
                <a:tab pos="1252538" algn="l"/>
                <a:tab pos="1527175" algn="l"/>
              </a:tabLst>
            </a:pPr>
            <a:r>
              <a:rPr lang="nl-NL" b="1" dirty="0" smtClean="0">
                <a:latin typeface="Neuropol X Free" panose="02000507040000020004" pitchFamily="2" charset="0"/>
              </a:rPr>
              <a:t>Deel 2</a:t>
            </a: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15.30 uur	Evaluatie met PO</a:t>
            </a:r>
            <a:r>
              <a:rPr lang="nl-NL" sz="1400" dirty="0">
                <a:latin typeface="Neuropol X Free" panose="02000507040000020004" pitchFamily="2" charset="0"/>
              </a:rPr>
              <a:t> </a:t>
            </a:r>
            <a:r>
              <a:rPr lang="nl-NL" sz="1400" dirty="0" smtClean="0">
                <a:latin typeface="Neuropol X Free" panose="02000507040000020004" pitchFamily="2" charset="0"/>
              </a:rPr>
              <a:t>groep 1</a:t>
            </a:r>
          </a:p>
          <a:p>
            <a:pPr>
              <a:tabLst>
                <a:tab pos="1252538" algn="l"/>
                <a:tab pos="1527175" algn="l"/>
              </a:tabLst>
            </a:pPr>
            <a:r>
              <a:rPr lang="nl-NL" sz="1400" dirty="0" smtClean="0">
                <a:latin typeface="Neuropol X Free" panose="02000507040000020004" pitchFamily="2" charset="0"/>
              </a:rPr>
              <a:t>16.30 uur	Evaluatie met PO groep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2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10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259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alt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Beroep / Bezwaar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algn="r"/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394584"/>
            <a:ext cx="72591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400" dirty="0">
                <a:latin typeface="Neuropol X Free" panose="02000507040000020004" pitchFamily="2" charset="0"/>
                <a:cs typeface="Tahoma" panose="020B0604030504040204" pitchFamily="34" charset="0"/>
              </a:rPr>
              <a:t>Zie website SWV </a:t>
            </a:r>
            <a:r>
              <a:rPr lang="nl-NL" altLang="nl-NL" sz="2400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Slinge-Berkel</a:t>
            </a:r>
            <a:endParaRPr lang="nl-NL" altLang="nl-NL" sz="24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endParaRPr lang="nl-NL" altLang="nl-NL" sz="24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2400" b="1" dirty="0">
                <a:latin typeface="Neuropol X Free" panose="02000507040000020004" pitchFamily="2" charset="0"/>
                <a:cs typeface="Tahoma" panose="020B0604030504040204" pitchFamily="34" charset="0"/>
                <a:hlinkClick r:id="rId4"/>
              </a:rPr>
              <a:t>https://www.swvslingeberkel.nl</a:t>
            </a:r>
            <a:r>
              <a:rPr lang="nl-NL" altLang="nl-NL" sz="2400" b="1" dirty="0" smtClean="0">
                <a:latin typeface="Neuropol X Free" panose="02000507040000020004" pitchFamily="2" charset="0"/>
                <a:cs typeface="Tahoma" panose="020B0604030504040204" pitchFamily="34" charset="0"/>
                <a:hlinkClick r:id="rId4"/>
              </a:rPr>
              <a:t>/</a:t>
            </a:r>
            <a:endParaRPr lang="nl-NL" altLang="nl-NL" sz="2400" b="1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endParaRPr lang="nl-NL" altLang="nl-NL" sz="2400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nl-NL" altLang="nl-NL" sz="2400" dirty="0">
                <a:latin typeface="Neuropol X Free" panose="02000507040000020004" pitchFamily="2" charset="0"/>
                <a:cs typeface="Tahoma" panose="020B0604030504040204" pitchFamily="34" charset="0"/>
              </a:rPr>
              <a:t>Ook voor vragen!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>
                <a:solidFill>
                  <a:schemeClr val="bg1"/>
                </a:solidFill>
              </a:rPr>
              <a:pPr/>
              <a:t>20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8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343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8" y="1509510"/>
            <a:ext cx="7259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Evaluatie schooljaar </a:t>
            </a:r>
          </a:p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2020-2021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934787" y="3334731"/>
            <a:ext cx="72591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Wat ging er goed? / Wat kan er beter</a:t>
            </a:r>
            <a:r>
              <a:rPr lang="nl-NL" altLang="nl-N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nl-NL" altLang="nl-N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PO, VO, A-Vision, Indigo en TLC</a:t>
            </a:r>
            <a:endParaRPr lang="nl-NL" altLang="nl-NL" sz="20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>
                <a:solidFill>
                  <a:schemeClr val="bg1"/>
                </a:solidFill>
              </a:rPr>
              <a:pPr/>
              <a:t>3</a:t>
            </a:fld>
            <a:endParaRPr lang="nl-NL" sz="1800" dirty="0"/>
          </a:p>
        </p:txBody>
      </p:sp>
      <p:pic>
        <p:nvPicPr>
          <p:cNvPr id="10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15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startp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3" y="475209"/>
            <a:ext cx="8968147" cy="6340081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145472" y="2973760"/>
            <a:ext cx="8853055" cy="212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Route LWOO/</a:t>
            </a:r>
            <a:r>
              <a:rPr lang="nl-NL" sz="2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PrO</a:t>
            </a: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 </a:t>
            </a:r>
          </a:p>
          <a:p>
            <a:pPr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2021-2022</a:t>
            </a:r>
          </a:p>
          <a:p>
            <a:pPr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ea typeface="BatangChe" panose="02030609000101010101" pitchFamily="49" charset="-127"/>
                <a:cs typeface="Aharoni" panose="02010803020104030203" pitchFamily="2" charset="-79"/>
              </a:rPr>
              <a:t>Staat op website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ea typeface="BatangChe" panose="02030609000101010101" pitchFamily="49" charset="-127"/>
              <a:cs typeface="Aharoni" panose="02010803020104030203" pitchFamily="2" charset="-79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664002" y="5558711"/>
            <a:ext cx="2022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nl-N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22 september 2021</a:t>
            </a:r>
            <a:endParaRPr lang="nl-NL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mtClean="0"/>
              <a:t>4</a:t>
            </a:fld>
            <a:endParaRPr lang="nl-NL" dirty="0"/>
          </a:p>
        </p:txBody>
      </p:sp>
      <p:pic>
        <p:nvPicPr>
          <p:cNvPr id="8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78" y="39359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2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343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8" y="1509510"/>
            <a:ext cx="7259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Onderzoeken schooljaar </a:t>
            </a:r>
          </a:p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2021-2022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934787" y="3334731"/>
            <a:ext cx="72591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altLang="nl-N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TPVO (digitaal) niet meer op de COTAN lijst; wordt vervangen door het drempelonderzoek (papieren versie).</a:t>
            </a:r>
            <a:endParaRPr lang="nl-NL" altLang="nl-NL" sz="20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>
                <a:solidFill>
                  <a:schemeClr val="bg1"/>
                </a:solidFill>
              </a:rPr>
              <a:pPr/>
              <a:t>5</a:t>
            </a:fld>
            <a:endParaRPr lang="nl-NL" sz="1800" dirty="0"/>
          </a:p>
        </p:txBody>
      </p:sp>
      <p:pic>
        <p:nvPicPr>
          <p:cNvPr id="10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39" y="5309419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223797"/>
            <a:ext cx="7752014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PO</a:t>
            </a:r>
            <a:endParaRPr lang="nl-NL" altLang="nl-NL" sz="2800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Digitale aanmeldformulier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voor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onderzoek moet secuur en volledig worden ingevuld. Hierbij wordt er een realistisch uitstroom-advies gegeven en een motivatie gegeven waarom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de leerling wordt aangemeld voor de onderzoeken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6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414190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9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223797"/>
            <a:ext cx="77520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PO (vervolg)</a:t>
            </a: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Alle bijlagen gelijk bij de digitale aanmelding toevoegen. Dit zijn een ondertekend OKR, het LOVS (groep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3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t/m 7)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en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andere relevante informatie zoals o.a. een dyslexie-verklaring. </a:t>
            </a: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Is er een geldig IQ-onderzoek aanwezig (niet ouder dan 2 jaar en genoteerd op de COTAN-lijst), dan dit onderzoek ook toevoegen als bijlage bij de aanmelding.</a:t>
            </a:r>
            <a:endParaRPr lang="nl-NL" altLang="nl-NL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7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414190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9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259426"/>
            <a:ext cx="8037490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PO </a:t>
            </a:r>
            <a:r>
              <a:rPr lang="nl-NL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(</a:t>
            </a:r>
            <a:r>
              <a:rPr lang="nl-NL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vervolg)</a:t>
            </a: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	In het OKR staan minimaal de beschermende 	en belemmerende factoren en de 	ondersteuningsbehoeften beschreven.</a:t>
            </a:r>
            <a:b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	Een OKR is te downloaden via onze website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. Je mag ook je ‘eigen’ OKR gebruiken.</a:t>
            </a:r>
            <a:endParaRPr lang="nl-NL" altLang="nl-NL" dirty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NL" altLang="nl-NL" sz="800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PO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bespreekt de uitslagen van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het onderzoek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met de ouders.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8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Picture 2" descr="Afbeeldingsresultaat voor logo A-Vis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414190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94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vervol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46"/>
            <a:ext cx="9144000" cy="646808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34787" y="1454915"/>
            <a:ext cx="7752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Verantwoordelijkheid</a:t>
            </a:r>
            <a:endParaRPr lang="nl-NL" sz="2800" b="1" dirty="0">
              <a:solidFill>
                <a:schemeClr val="tx1">
                  <a:lumMod val="50000"/>
                  <a:lumOff val="50000"/>
                </a:schemeClr>
              </a:solidFill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4786" y="2223797"/>
            <a:ext cx="775201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nl-N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VO</a:t>
            </a:r>
            <a:endParaRPr lang="nl-NL" altLang="nl-NL" sz="2800" dirty="0" smtClean="0">
              <a:latin typeface="Neuropol X Free" panose="02000507040000020004" pitchFamily="2" charset="0"/>
              <a:cs typeface="Tahoma" panose="020B0604030504040204" pitchFamily="34" charset="0"/>
            </a:endParaRP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VO-school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voert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eventuele bijlagen toe bij Indigo</a:t>
            </a: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VO-school schrijft een motivatie/onderbouwing over hoe zij de leerling gaan bedienen op hun school. </a:t>
            </a:r>
          </a:p>
          <a:p>
            <a:pPr marL="446088" lvl="1" indent="-446088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>VO-school </a:t>
            </a:r>
            <a:r>
              <a:rPr lang="nl-NL" altLang="nl-NL" dirty="0">
                <a:latin typeface="Neuropol X Free" panose="02000507040000020004" pitchFamily="2" charset="0"/>
                <a:cs typeface="Tahoma" panose="020B0604030504040204" pitchFamily="34" charset="0"/>
              </a:rPr>
              <a:t>communiceert de uitslag van het onderzoek met de basisschool; basisschool communiceert dit met ouders. </a:t>
            </a:r>
            <a: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  <a:t/>
            </a:r>
            <a:br>
              <a:rPr lang="nl-NL" altLang="nl-NL" dirty="0" smtClean="0"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b="1" dirty="0" smtClean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Deze </a:t>
            </a:r>
            <a:r>
              <a:rPr lang="nl-NL" altLang="nl-NL" b="1" dirty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uitslag vertelt niets over het </a:t>
            </a:r>
            <a:r>
              <a:rPr lang="nl-NL" altLang="nl-NL" b="1" dirty="0" smtClean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/>
            </a:r>
            <a:br>
              <a:rPr lang="nl-NL" altLang="nl-NL" b="1" dirty="0" smtClean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</a:br>
            <a:r>
              <a:rPr lang="nl-NL" altLang="nl-NL" b="1" dirty="0" smtClean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besluit </a:t>
            </a:r>
            <a:r>
              <a:rPr lang="nl-NL" altLang="nl-NL" b="1" dirty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LWOO/PrO door de </a:t>
            </a:r>
            <a:r>
              <a:rPr lang="nl-NL" altLang="nl-NL" b="1" dirty="0" smtClean="0">
                <a:solidFill>
                  <a:srgbClr val="FF0000"/>
                </a:solidFill>
                <a:latin typeface="Neuropol X Free" panose="02000507040000020004" pitchFamily="2" charset="0"/>
                <a:cs typeface="Tahoma" panose="020B0604030504040204" pitchFamily="34" charset="0"/>
              </a:rPr>
              <a:t>TLC!</a:t>
            </a:r>
            <a:endParaRPr lang="nl-NL" altLang="nl-NL" dirty="0">
              <a:latin typeface="Neuropol X Free" panose="02000507040000020004" pitchFamily="2" charset="0"/>
              <a:cs typeface="Tahom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E789-6024-8848-8616-190AD3294C49}" type="slidenum">
              <a:rPr lang="nl-NL" sz="1800" smtClean="0">
                <a:solidFill>
                  <a:schemeClr val="bg1"/>
                </a:solidFill>
              </a:rPr>
              <a:t>9</a:t>
            </a:fld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42" y="291359"/>
            <a:ext cx="840658" cy="1190462"/>
          </a:xfrm>
          <a:prstGeom prst="rect">
            <a:avLst/>
          </a:prstGeom>
        </p:spPr>
      </p:pic>
      <p:pic>
        <p:nvPicPr>
          <p:cNvPr id="10" name="Picture 2" descr="Afbeeldingsresultaat voor logo A-V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414190"/>
            <a:ext cx="1352276" cy="94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4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2127</TotalTime>
  <Words>856</Words>
  <Application>Microsoft Office PowerPoint</Application>
  <PresentationFormat>Diavoorstelling (4:3)</PresentationFormat>
  <Paragraphs>156</Paragraphs>
  <Slides>20</Slides>
  <Notes>20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20</vt:i4>
      </vt:variant>
    </vt:vector>
  </HeadingPairs>
  <TitlesOfParts>
    <vt:vector size="30" baseType="lpstr">
      <vt:lpstr>Aharoni</vt:lpstr>
      <vt:lpstr>Arial</vt:lpstr>
      <vt:lpstr>BatangChe</vt:lpstr>
      <vt:lpstr>Calibri</vt:lpstr>
      <vt:lpstr>Calibri Light</vt:lpstr>
      <vt:lpstr>Neuropol X Free</vt:lpstr>
      <vt:lpstr>Tahoma</vt:lpstr>
      <vt:lpstr>Wingdings</vt:lpstr>
      <vt:lpstr>Office-thema</vt:lpstr>
      <vt:lpstr>Aangepast 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Stand Alone</dc:creator>
  <cp:lastModifiedBy>Weeke-Keizer, IM (Ingrid)</cp:lastModifiedBy>
  <cp:revision>100</cp:revision>
  <cp:lastPrinted>2021-09-20T07:18:15Z</cp:lastPrinted>
  <dcterms:created xsi:type="dcterms:W3CDTF">2018-08-31T07:41:50Z</dcterms:created>
  <dcterms:modified xsi:type="dcterms:W3CDTF">2021-09-20T09:16:06Z</dcterms:modified>
</cp:coreProperties>
</file>