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6"/>
  </p:notesMasterIdLst>
  <p:handoutMasterIdLst>
    <p:handoutMasterId r:id="rId17"/>
  </p:handoutMasterIdLst>
  <p:sldIdLst>
    <p:sldId id="303" r:id="rId2"/>
    <p:sldId id="332" r:id="rId3"/>
    <p:sldId id="307" r:id="rId4"/>
    <p:sldId id="331" r:id="rId5"/>
    <p:sldId id="324" r:id="rId6"/>
    <p:sldId id="306" r:id="rId7"/>
    <p:sldId id="314" r:id="rId8"/>
    <p:sldId id="315" r:id="rId9"/>
    <p:sldId id="329" r:id="rId10"/>
    <p:sldId id="330" r:id="rId11"/>
    <p:sldId id="333" r:id="rId12"/>
    <p:sldId id="319" r:id="rId13"/>
    <p:sldId id="321" r:id="rId14"/>
    <p:sldId id="308" r:id="rId15"/>
  </p:sldIdLst>
  <p:sldSz cx="9144000" cy="6858000" type="screen4x3"/>
  <p:notesSz cx="6797675" cy="9926638"/>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77555" autoAdjust="0"/>
  </p:normalViewPr>
  <p:slideViewPr>
    <p:cSldViewPr snapToGrid="0" snapToObjects="1">
      <p:cViewPr varScale="1">
        <p:scale>
          <a:sx n="53" d="100"/>
          <a:sy n="53" d="100"/>
        </p:scale>
        <p:origin x="1836"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notesViewPr>
    <p:cSldViewPr snapToGrid="0" snapToObjects="1">
      <p:cViewPr varScale="1">
        <p:scale>
          <a:sx n="52" d="100"/>
          <a:sy n="52" d="100"/>
        </p:scale>
        <p:origin x="297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2446" tIns="46223" rIns="92446" bIns="46223"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2446" tIns="46223" rIns="92446" bIns="46223" rtlCol="0"/>
          <a:lstStyle>
            <a:lvl1pPr algn="r">
              <a:defRPr sz="1200"/>
            </a:lvl1pPr>
          </a:lstStyle>
          <a:p>
            <a:fld id="{001B0DE1-D220-4CC0-B0F2-024BA73F1199}" type="datetimeFigureOut">
              <a:rPr lang="nl-NL" smtClean="0"/>
              <a:t>4-11-2019</a:t>
            </a:fld>
            <a:endParaRPr lang="nl-NL"/>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2446" tIns="46223" rIns="92446" bIns="46223"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2446" tIns="46223" rIns="92446" bIns="46223" rtlCol="0" anchor="b"/>
          <a:lstStyle>
            <a:lvl1pPr algn="r">
              <a:defRPr sz="1200"/>
            </a:lvl1pPr>
          </a:lstStyle>
          <a:p>
            <a:fld id="{9381B655-8710-42EF-BCE2-B8388819F08A}" type="slidenum">
              <a:rPr lang="nl-NL" smtClean="0"/>
              <a:t>‹nr.›</a:t>
            </a:fld>
            <a:endParaRPr lang="nl-NL"/>
          </a:p>
        </p:txBody>
      </p:sp>
    </p:spTree>
    <p:extLst>
      <p:ext uri="{BB962C8B-B14F-4D97-AF65-F5344CB8AC3E}">
        <p14:creationId xmlns:p14="http://schemas.microsoft.com/office/powerpoint/2010/main" val="2506649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2446" tIns="46223" rIns="92446" bIns="46223"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6332"/>
          </a:xfrm>
          <a:prstGeom prst="rect">
            <a:avLst/>
          </a:prstGeom>
        </p:spPr>
        <p:txBody>
          <a:bodyPr vert="horz" lIns="92446" tIns="46223" rIns="92446" bIns="46223" rtlCol="0"/>
          <a:lstStyle>
            <a:lvl1pPr algn="r">
              <a:defRPr sz="1200"/>
            </a:lvl1pPr>
          </a:lstStyle>
          <a:p>
            <a:fld id="{F4A41DAF-6C76-4D2A-8649-7618B250D9F7}" type="datetimeFigureOut">
              <a:rPr lang="nl-NL" smtClean="0"/>
              <a:t>4-11-2019</a:t>
            </a:fld>
            <a:endParaRPr lang="nl-NL"/>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446" tIns="46223" rIns="92446" bIns="46223" rtlCol="0" anchor="ctr"/>
          <a:lstStyle/>
          <a:p>
            <a:endParaRPr lang="nl-NL"/>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2446" tIns="46223" rIns="92446" bIns="46223"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2446" tIns="46223" rIns="92446" bIns="46223"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2446" tIns="46223" rIns="92446" bIns="46223" rtlCol="0" anchor="b"/>
          <a:lstStyle>
            <a:lvl1pPr algn="r">
              <a:defRPr sz="1200"/>
            </a:lvl1pPr>
          </a:lstStyle>
          <a:p>
            <a:fld id="{58EEDF33-8FE2-4E8D-A585-64EA04720D33}" type="slidenum">
              <a:rPr lang="nl-NL" smtClean="0"/>
              <a:t>‹nr.›</a:t>
            </a:fld>
            <a:endParaRPr lang="nl-NL"/>
          </a:p>
        </p:txBody>
      </p:sp>
    </p:spTree>
    <p:extLst>
      <p:ext uri="{BB962C8B-B14F-4D97-AF65-F5344CB8AC3E}">
        <p14:creationId xmlns:p14="http://schemas.microsoft.com/office/powerpoint/2010/main" val="152858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a:t>
            </a:fld>
            <a:endParaRPr lang="nl-NL" dirty="0"/>
          </a:p>
        </p:txBody>
      </p:sp>
    </p:spTree>
    <p:extLst>
      <p:ext uri="{BB962C8B-B14F-4D97-AF65-F5344CB8AC3E}">
        <p14:creationId xmlns:p14="http://schemas.microsoft.com/office/powerpoint/2010/main" val="3551463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10</a:t>
            </a:fld>
            <a:endParaRPr lang="nl-NL" dirty="0"/>
          </a:p>
        </p:txBody>
      </p:sp>
    </p:spTree>
    <p:extLst>
      <p:ext uri="{BB962C8B-B14F-4D97-AF65-F5344CB8AC3E}">
        <p14:creationId xmlns:p14="http://schemas.microsoft.com/office/powerpoint/2010/main" val="2442317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11</a:t>
            </a:fld>
            <a:endParaRPr lang="nl-NL" dirty="0"/>
          </a:p>
        </p:txBody>
      </p:sp>
    </p:spTree>
    <p:extLst>
      <p:ext uri="{BB962C8B-B14F-4D97-AF65-F5344CB8AC3E}">
        <p14:creationId xmlns:p14="http://schemas.microsoft.com/office/powerpoint/2010/main" val="4070254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12</a:t>
            </a:fld>
            <a:endParaRPr lang="nl-NL"/>
          </a:p>
        </p:txBody>
      </p:sp>
    </p:spTree>
    <p:extLst>
      <p:ext uri="{BB962C8B-B14F-4D97-AF65-F5344CB8AC3E}">
        <p14:creationId xmlns:p14="http://schemas.microsoft.com/office/powerpoint/2010/main" val="2645853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13</a:t>
            </a:fld>
            <a:endParaRPr lang="nl-NL"/>
          </a:p>
        </p:txBody>
      </p:sp>
    </p:spTree>
    <p:extLst>
      <p:ext uri="{BB962C8B-B14F-4D97-AF65-F5344CB8AC3E}">
        <p14:creationId xmlns:p14="http://schemas.microsoft.com/office/powerpoint/2010/main" val="1966723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14</a:t>
            </a:fld>
            <a:endParaRPr lang="nl-NL"/>
          </a:p>
        </p:txBody>
      </p:sp>
    </p:spTree>
    <p:extLst>
      <p:ext uri="{BB962C8B-B14F-4D97-AF65-F5344CB8AC3E}">
        <p14:creationId xmlns:p14="http://schemas.microsoft.com/office/powerpoint/2010/main" val="3526845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defTabSz="924458">
              <a:defRPr/>
            </a:pPr>
            <a:r>
              <a:rPr lang="nl-NL" altLang="nl-NL" dirty="0">
                <a:latin typeface="Tahoma" panose="020B0604030504040204" pitchFamily="34" charset="0"/>
                <a:cs typeface="Tahoma" panose="020B0604030504040204" pitchFamily="34" charset="0"/>
              </a:rPr>
              <a:t>Doel van deze bijeenkomst</a:t>
            </a:r>
          </a:p>
          <a:p>
            <a:r>
              <a:rPr lang="nl-NL" dirty="0" smtClean="0"/>
              <a:t>Uw zoon/dochter</a:t>
            </a:r>
            <a:r>
              <a:rPr lang="nl-NL" baseline="0" dirty="0" smtClean="0"/>
              <a:t> is door de basisschool aangemeld voor de onderzoeksdag op de VO-school.</a:t>
            </a:r>
          </a:p>
          <a:p>
            <a:r>
              <a:rPr lang="nl-NL" baseline="0" dirty="0" smtClean="0"/>
              <a:t>Tijdens deze bijeenkomst vertel ik iets over het proces rondom het LWOO/</a:t>
            </a:r>
            <a:r>
              <a:rPr lang="nl-NL" baseline="0" dirty="0" err="1" smtClean="0"/>
              <a:t>PrO</a:t>
            </a:r>
            <a:r>
              <a:rPr lang="nl-NL" baseline="0" dirty="0" smtClean="0"/>
              <a:t> en A-</a:t>
            </a:r>
            <a:r>
              <a:rPr lang="nl-NL" baseline="0" dirty="0" err="1" smtClean="0"/>
              <a:t>Vision</a:t>
            </a:r>
            <a:r>
              <a:rPr lang="nl-NL" baseline="0" dirty="0" smtClean="0"/>
              <a:t> geeft een toelichting over de verschillende onderzoeken. </a:t>
            </a:r>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2</a:t>
            </a:fld>
            <a:endParaRPr lang="nl-NL" dirty="0"/>
          </a:p>
        </p:txBody>
      </p:sp>
    </p:spTree>
    <p:extLst>
      <p:ext uri="{BB962C8B-B14F-4D97-AF65-F5344CB8AC3E}">
        <p14:creationId xmlns:p14="http://schemas.microsoft.com/office/powerpoint/2010/main" val="3021719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3</a:t>
            </a:fld>
            <a:endParaRPr lang="nl-NL"/>
          </a:p>
        </p:txBody>
      </p:sp>
    </p:spTree>
    <p:extLst>
      <p:ext uri="{BB962C8B-B14F-4D97-AF65-F5344CB8AC3E}">
        <p14:creationId xmlns:p14="http://schemas.microsoft.com/office/powerpoint/2010/main" val="2787844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4</a:t>
            </a:fld>
            <a:endParaRPr lang="nl-NL"/>
          </a:p>
        </p:txBody>
      </p:sp>
    </p:spTree>
    <p:extLst>
      <p:ext uri="{BB962C8B-B14F-4D97-AF65-F5344CB8AC3E}">
        <p14:creationId xmlns:p14="http://schemas.microsoft.com/office/powerpoint/2010/main" val="3695953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5</a:t>
            </a:fld>
            <a:endParaRPr lang="nl-NL" dirty="0"/>
          </a:p>
        </p:txBody>
      </p:sp>
    </p:spTree>
    <p:extLst>
      <p:ext uri="{BB962C8B-B14F-4D97-AF65-F5344CB8AC3E}">
        <p14:creationId xmlns:p14="http://schemas.microsoft.com/office/powerpoint/2010/main" val="922175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6</a:t>
            </a:fld>
            <a:endParaRPr lang="nl-NL" dirty="0"/>
          </a:p>
        </p:txBody>
      </p:sp>
    </p:spTree>
    <p:extLst>
      <p:ext uri="{BB962C8B-B14F-4D97-AF65-F5344CB8AC3E}">
        <p14:creationId xmlns:p14="http://schemas.microsoft.com/office/powerpoint/2010/main" val="1569562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7</a:t>
            </a:fld>
            <a:endParaRPr lang="nl-NL" dirty="0"/>
          </a:p>
        </p:txBody>
      </p:sp>
    </p:spTree>
    <p:extLst>
      <p:ext uri="{BB962C8B-B14F-4D97-AF65-F5344CB8AC3E}">
        <p14:creationId xmlns:p14="http://schemas.microsoft.com/office/powerpoint/2010/main" val="1666525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8</a:t>
            </a:fld>
            <a:endParaRPr lang="nl-NL" dirty="0"/>
          </a:p>
        </p:txBody>
      </p:sp>
    </p:spTree>
    <p:extLst>
      <p:ext uri="{BB962C8B-B14F-4D97-AF65-F5344CB8AC3E}">
        <p14:creationId xmlns:p14="http://schemas.microsoft.com/office/powerpoint/2010/main" val="567732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58EEDF33-8FE2-4E8D-A585-64EA04720D33}" type="slidenum">
              <a:rPr lang="nl-NL" smtClean="0"/>
              <a:t>9</a:t>
            </a:fld>
            <a:endParaRPr lang="nl-NL" dirty="0"/>
          </a:p>
        </p:txBody>
      </p:sp>
    </p:spTree>
    <p:extLst>
      <p:ext uri="{BB962C8B-B14F-4D97-AF65-F5344CB8AC3E}">
        <p14:creationId xmlns:p14="http://schemas.microsoft.com/office/powerpoint/2010/main" val="3818882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3A254C29-A50A-4409-8D88-852EC2A29F7F}" type="datetime1">
              <a:rPr lang="nl-NL" smtClean="0"/>
              <a:t>4-11-2019</a:t>
            </a:fld>
            <a:endParaRPr lang="nl-NL"/>
          </a:p>
        </p:txBody>
      </p:sp>
      <p:sp>
        <p:nvSpPr>
          <p:cNvPr id="5" name="Tijdelijke aanduiding voor voettekst 4"/>
          <p:cNvSpPr>
            <a:spLocks noGrp="1"/>
          </p:cNvSpPr>
          <p:nvPr>
            <p:ph type="ftr" sz="quarter" idx="11"/>
          </p:nvPr>
        </p:nvSpPr>
        <p:spPr/>
        <p:txBody>
          <a:bodyPr/>
          <a:lstStyle/>
          <a:p>
            <a:r>
              <a:rPr lang="nl-NL"/>
              <a:t>www.slinge-berkel.nl</a:t>
            </a:r>
          </a:p>
        </p:txBody>
      </p:sp>
      <p:sp>
        <p:nvSpPr>
          <p:cNvPr id="6" name="Tijdelijke aanduiding voor dianummer 5"/>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3726593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811C1DA8-05F6-4460-AD4B-A91DBB7045A9}" type="datetime1">
              <a:rPr lang="nl-NL" smtClean="0"/>
              <a:t>4-11-2019</a:t>
            </a:fld>
            <a:endParaRPr lang="nl-NL"/>
          </a:p>
        </p:txBody>
      </p:sp>
      <p:sp>
        <p:nvSpPr>
          <p:cNvPr id="6" name="Tijdelijke aanduiding voor voettekst 5"/>
          <p:cNvSpPr>
            <a:spLocks noGrp="1"/>
          </p:cNvSpPr>
          <p:nvPr>
            <p:ph type="ftr" sz="quarter" idx="11"/>
          </p:nvPr>
        </p:nvSpPr>
        <p:spPr/>
        <p:txBody>
          <a:bodyPr/>
          <a:lstStyle/>
          <a:p>
            <a:r>
              <a:rPr lang="nl-NL"/>
              <a:t>www.slinge-berkel.nl</a:t>
            </a:r>
          </a:p>
        </p:txBody>
      </p:sp>
      <p:sp>
        <p:nvSpPr>
          <p:cNvPr id="7" name="Tijdelijke aanduiding voor dianummer 6"/>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2485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EAB4D9F3-9FC8-4092-9CFC-33D4D017AEDC}" type="datetime1">
              <a:rPr lang="nl-NL" smtClean="0"/>
              <a:t>4-11-2019</a:t>
            </a:fld>
            <a:endParaRPr lang="nl-NL"/>
          </a:p>
        </p:txBody>
      </p:sp>
      <p:sp>
        <p:nvSpPr>
          <p:cNvPr id="5" name="Tijdelijke aanduiding voor voettekst 4"/>
          <p:cNvSpPr>
            <a:spLocks noGrp="1"/>
          </p:cNvSpPr>
          <p:nvPr>
            <p:ph type="ftr" sz="quarter" idx="11"/>
          </p:nvPr>
        </p:nvSpPr>
        <p:spPr/>
        <p:txBody>
          <a:bodyPr/>
          <a:lstStyle/>
          <a:p>
            <a:r>
              <a:rPr lang="nl-NL"/>
              <a:t>www.slinge-berkel.nl</a:t>
            </a:r>
          </a:p>
        </p:txBody>
      </p:sp>
      <p:sp>
        <p:nvSpPr>
          <p:cNvPr id="6" name="Tijdelijke aanduiding voor dianummer 5"/>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2475158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B0ED59D-511F-469D-B075-89ADAC4F6C63}" type="datetime1">
              <a:rPr lang="nl-NL" smtClean="0"/>
              <a:t>4-11-2019</a:t>
            </a:fld>
            <a:endParaRPr lang="nl-NL"/>
          </a:p>
        </p:txBody>
      </p:sp>
      <p:sp>
        <p:nvSpPr>
          <p:cNvPr id="5" name="Tijdelijke aanduiding voor voettekst 4"/>
          <p:cNvSpPr>
            <a:spLocks noGrp="1"/>
          </p:cNvSpPr>
          <p:nvPr>
            <p:ph type="ftr" sz="quarter" idx="11"/>
          </p:nvPr>
        </p:nvSpPr>
        <p:spPr/>
        <p:txBody>
          <a:bodyPr/>
          <a:lstStyle/>
          <a:p>
            <a:r>
              <a:rPr lang="nl-NL"/>
              <a:t>www.slinge-berkel.nl</a:t>
            </a:r>
          </a:p>
        </p:txBody>
      </p:sp>
      <p:sp>
        <p:nvSpPr>
          <p:cNvPr id="6" name="Tijdelijke aanduiding voor dianummer 5"/>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212667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82E800F-62DE-4605-98F8-D9CF956F2E7D}" type="datetime1">
              <a:rPr lang="nl-NL" smtClean="0"/>
              <a:t>4-11-2019</a:t>
            </a:fld>
            <a:endParaRPr lang="nl-NL"/>
          </a:p>
        </p:txBody>
      </p:sp>
      <p:sp>
        <p:nvSpPr>
          <p:cNvPr id="5" name="Tijdelijke aanduiding voor voettekst 4"/>
          <p:cNvSpPr>
            <a:spLocks noGrp="1"/>
          </p:cNvSpPr>
          <p:nvPr>
            <p:ph type="ftr" sz="quarter" idx="11"/>
          </p:nvPr>
        </p:nvSpPr>
        <p:spPr/>
        <p:txBody>
          <a:bodyPr/>
          <a:lstStyle/>
          <a:p>
            <a:r>
              <a:rPr lang="nl-NL"/>
              <a:t>www.slinge-berkel.nl</a:t>
            </a:r>
          </a:p>
        </p:txBody>
      </p:sp>
      <p:sp>
        <p:nvSpPr>
          <p:cNvPr id="6" name="Tijdelijke aanduiding voor dianummer 5"/>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66661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17394701-17DD-481A-86EF-F0825427191D}" type="datetime1">
              <a:rPr lang="nl-NL" smtClean="0"/>
              <a:t>4-11-2019</a:t>
            </a:fld>
            <a:endParaRPr lang="nl-NL"/>
          </a:p>
        </p:txBody>
      </p:sp>
      <p:sp>
        <p:nvSpPr>
          <p:cNvPr id="4" name="Tijdelijke aanduiding voor voettekst 3"/>
          <p:cNvSpPr>
            <a:spLocks noGrp="1"/>
          </p:cNvSpPr>
          <p:nvPr>
            <p:ph type="ftr" sz="quarter" idx="11"/>
          </p:nvPr>
        </p:nvSpPr>
        <p:spPr/>
        <p:txBody>
          <a:bodyPr/>
          <a:lstStyle/>
          <a:p>
            <a:r>
              <a:rPr lang="nl-NL"/>
              <a:t>www.slinge-berkel.nl</a:t>
            </a:r>
          </a:p>
        </p:txBody>
      </p:sp>
      <p:sp>
        <p:nvSpPr>
          <p:cNvPr id="5" name="Tijdelijke aanduiding voor dianummer 4"/>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580158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BC55EF2-ACB5-404E-9ADF-F1F7781FDF54}" type="datetime1">
              <a:rPr lang="nl-NL" smtClean="0"/>
              <a:t>4-11-2019</a:t>
            </a:fld>
            <a:endParaRPr lang="nl-NL"/>
          </a:p>
        </p:txBody>
      </p:sp>
      <p:sp>
        <p:nvSpPr>
          <p:cNvPr id="5" name="Tijdelijke aanduiding voor voettekst 4"/>
          <p:cNvSpPr>
            <a:spLocks noGrp="1"/>
          </p:cNvSpPr>
          <p:nvPr>
            <p:ph type="ftr" sz="quarter" idx="11"/>
          </p:nvPr>
        </p:nvSpPr>
        <p:spPr/>
        <p:txBody>
          <a:bodyPr/>
          <a:lstStyle/>
          <a:p>
            <a:r>
              <a:rPr lang="nl-NL"/>
              <a:t>www.slinge-berkel.nl</a:t>
            </a:r>
          </a:p>
        </p:txBody>
      </p:sp>
      <p:sp>
        <p:nvSpPr>
          <p:cNvPr id="6" name="Tijdelijke aanduiding voor dianummer 5"/>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806803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5966700C-54E1-4C9F-BEAF-0BC5380A13E1}" type="datetime1">
              <a:rPr lang="nl-NL" smtClean="0"/>
              <a:t>4-11-2019</a:t>
            </a:fld>
            <a:endParaRPr lang="nl-NL"/>
          </a:p>
        </p:txBody>
      </p:sp>
      <p:sp>
        <p:nvSpPr>
          <p:cNvPr id="6" name="Tijdelijke aanduiding voor voettekst 5"/>
          <p:cNvSpPr>
            <a:spLocks noGrp="1"/>
          </p:cNvSpPr>
          <p:nvPr>
            <p:ph type="ftr" sz="quarter" idx="11"/>
          </p:nvPr>
        </p:nvSpPr>
        <p:spPr/>
        <p:txBody>
          <a:bodyPr/>
          <a:lstStyle/>
          <a:p>
            <a:r>
              <a:rPr lang="nl-NL"/>
              <a:t>www.slinge-berkel.nl</a:t>
            </a:r>
          </a:p>
        </p:txBody>
      </p:sp>
      <p:sp>
        <p:nvSpPr>
          <p:cNvPr id="7" name="Tijdelijke aanduiding voor dianummer 6"/>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831565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EA0A4B83-B2DD-4A75-8885-4BD1EDD08BF0}" type="datetime1">
              <a:rPr lang="nl-NL" smtClean="0"/>
              <a:t>4-11-2019</a:t>
            </a:fld>
            <a:endParaRPr lang="nl-NL"/>
          </a:p>
        </p:txBody>
      </p:sp>
      <p:sp>
        <p:nvSpPr>
          <p:cNvPr id="8" name="Tijdelijke aanduiding voor voettekst 7"/>
          <p:cNvSpPr>
            <a:spLocks noGrp="1"/>
          </p:cNvSpPr>
          <p:nvPr>
            <p:ph type="ftr" sz="quarter" idx="11"/>
          </p:nvPr>
        </p:nvSpPr>
        <p:spPr/>
        <p:txBody>
          <a:bodyPr/>
          <a:lstStyle/>
          <a:p>
            <a:r>
              <a:rPr lang="nl-NL"/>
              <a:t>www.slinge-berkel.nl</a:t>
            </a:r>
          </a:p>
        </p:txBody>
      </p:sp>
      <p:sp>
        <p:nvSpPr>
          <p:cNvPr id="9" name="Tijdelijke aanduiding voor dianummer 8"/>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964857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9F9EB09A-D4B2-4CB9-ADA8-BAFD6772A080}" type="datetime1">
              <a:rPr lang="nl-NL" smtClean="0"/>
              <a:t>4-11-2019</a:t>
            </a:fld>
            <a:endParaRPr lang="nl-NL"/>
          </a:p>
        </p:txBody>
      </p:sp>
      <p:sp>
        <p:nvSpPr>
          <p:cNvPr id="4" name="Tijdelijke aanduiding voor voettekst 3"/>
          <p:cNvSpPr>
            <a:spLocks noGrp="1"/>
          </p:cNvSpPr>
          <p:nvPr>
            <p:ph type="ftr" sz="quarter" idx="11"/>
          </p:nvPr>
        </p:nvSpPr>
        <p:spPr/>
        <p:txBody>
          <a:bodyPr/>
          <a:lstStyle/>
          <a:p>
            <a:r>
              <a:rPr lang="nl-NL"/>
              <a:t>www.slinge-berkel.nl</a:t>
            </a:r>
          </a:p>
        </p:txBody>
      </p:sp>
      <p:sp>
        <p:nvSpPr>
          <p:cNvPr id="5" name="Tijdelijke aanduiding voor dianummer 4"/>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4075480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A0FC5A2-75B0-459A-AC99-C3BFF91EB765}" type="datetime1">
              <a:rPr lang="nl-NL" smtClean="0"/>
              <a:t>4-11-2019</a:t>
            </a:fld>
            <a:endParaRPr lang="nl-NL"/>
          </a:p>
        </p:txBody>
      </p:sp>
      <p:sp>
        <p:nvSpPr>
          <p:cNvPr id="3" name="Tijdelijke aanduiding voor voettekst 2"/>
          <p:cNvSpPr>
            <a:spLocks noGrp="1"/>
          </p:cNvSpPr>
          <p:nvPr>
            <p:ph type="ftr" sz="quarter" idx="11"/>
          </p:nvPr>
        </p:nvSpPr>
        <p:spPr/>
        <p:txBody>
          <a:bodyPr/>
          <a:lstStyle/>
          <a:p>
            <a:r>
              <a:rPr lang="nl-NL"/>
              <a:t>www.slinge-berkel.nl</a:t>
            </a:r>
          </a:p>
        </p:txBody>
      </p:sp>
      <p:sp>
        <p:nvSpPr>
          <p:cNvPr id="4" name="Tijdelijke aanduiding voor dianummer 3"/>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1587299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11EDE1DB-2198-4670-AC3B-1D13A045BFB8}" type="datetime1">
              <a:rPr lang="nl-NL" smtClean="0"/>
              <a:t>4-11-2019</a:t>
            </a:fld>
            <a:endParaRPr lang="nl-NL"/>
          </a:p>
        </p:txBody>
      </p:sp>
      <p:sp>
        <p:nvSpPr>
          <p:cNvPr id="6" name="Tijdelijke aanduiding voor voettekst 5"/>
          <p:cNvSpPr>
            <a:spLocks noGrp="1"/>
          </p:cNvSpPr>
          <p:nvPr>
            <p:ph type="ftr" sz="quarter" idx="11"/>
          </p:nvPr>
        </p:nvSpPr>
        <p:spPr/>
        <p:txBody>
          <a:bodyPr/>
          <a:lstStyle/>
          <a:p>
            <a:r>
              <a:rPr lang="nl-NL"/>
              <a:t>www.slinge-berkel.nl</a:t>
            </a:r>
          </a:p>
        </p:txBody>
      </p:sp>
      <p:sp>
        <p:nvSpPr>
          <p:cNvPr id="7" name="Tijdelijke aanduiding voor dianummer 6"/>
          <p:cNvSpPr>
            <a:spLocks noGrp="1"/>
          </p:cNvSpPr>
          <p:nvPr>
            <p:ph type="sldNum" sz="quarter" idx="12"/>
          </p:nvPr>
        </p:nvSpPr>
        <p:spPr/>
        <p:txBody>
          <a:bodyPr/>
          <a:lstStyle/>
          <a:p>
            <a:fld id="{1728E789-6024-8848-8616-190AD3294C49}" type="slidenum">
              <a:rPr lang="nl-NL" smtClean="0"/>
              <a:t>‹nr.›</a:t>
            </a:fld>
            <a:endParaRPr lang="nl-NL"/>
          </a:p>
        </p:txBody>
      </p:sp>
    </p:spTree>
    <p:extLst>
      <p:ext uri="{BB962C8B-B14F-4D97-AF65-F5344CB8AC3E}">
        <p14:creationId xmlns:p14="http://schemas.microsoft.com/office/powerpoint/2010/main" val="287854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Titelstijl van model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F0F49-7F65-4615-A5D8-719E9582284F}" type="datetime1">
              <a:rPr lang="nl-NL" smtClean="0"/>
              <a:t>4-11-2019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www.slinge-berkel.nl</a:t>
            </a:r>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28E789-6024-8848-8616-190AD3294C49}" type="slidenum">
              <a:rPr lang="nl-NL" smtClean="0"/>
              <a:t>‹nr.›</a:t>
            </a:fld>
            <a:endParaRPr lang="nl-NL"/>
          </a:p>
        </p:txBody>
      </p:sp>
    </p:spTree>
    <p:extLst>
      <p:ext uri="{BB962C8B-B14F-4D97-AF65-F5344CB8AC3E}">
        <p14:creationId xmlns:p14="http://schemas.microsoft.com/office/powerpoint/2010/main" val="36898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www.swvslingeberkel.nl/" TargetMode="Externa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Afbeelding 1" descr="startpag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p:cNvSpPr/>
          <p:nvPr/>
        </p:nvSpPr>
        <p:spPr>
          <a:xfrm>
            <a:off x="289599" y="4141309"/>
            <a:ext cx="8400211" cy="1364797"/>
          </a:xfrm>
          <a:prstGeom prst="rect">
            <a:avLst/>
          </a:prstGeom>
        </p:spPr>
        <p:txBody>
          <a:bodyPr wrap="square">
            <a:spAutoFit/>
          </a:bodyPr>
          <a:lstStyle/>
          <a:p>
            <a:pPr algn="ctr">
              <a:lnSpc>
                <a:spcPct val="130000"/>
              </a:lnSpc>
              <a:spcBef>
                <a:spcPts val="600"/>
              </a:spcBef>
              <a:spcAft>
                <a:spcPts val="600"/>
              </a:spcAft>
            </a:pPr>
            <a:r>
              <a:rPr lang="nl-NL" sz="2200" b="1" dirty="0">
                <a:solidFill>
                  <a:schemeClr val="tx1">
                    <a:lumMod val="65000"/>
                    <a:lumOff val="35000"/>
                  </a:schemeClr>
                </a:solidFill>
                <a:latin typeface="Neuropol X Free" panose="02000507040000020004" pitchFamily="2" charset="0"/>
                <a:ea typeface="BatangChe" panose="02030609000101010101" pitchFamily="49" charset="-127"/>
                <a:cs typeface="Aharoni" panose="02010803020104030203" pitchFamily="2" charset="-79"/>
              </a:rPr>
              <a:t>Informatiebijeenkomst voor ouder(s)/verzorgers(s) van leerlingen die meedoen met het LWOO/PrO-onderzoek </a:t>
            </a:r>
          </a:p>
        </p:txBody>
      </p:sp>
      <p:sp>
        <p:nvSpPr>
          <p:cNvPr id="7" name="Rechthoek 6"/>
          <p:cNvSpPr/>
          <p:nvPr/>
        </p:nvSpPr>
        <p:spPr>
          <a:xfrm>
            <a:off x="6804070" y="511223"/>
            <a:ext cx="1852174" cy="369332"/>
          </a:xfrm>
          <a:prstGeom prst="rect">
            <a:avLst/>
          </a:prstGeom>
        </p:spPr>
        <p:txBody>
          <a:bodyPr wrap="none">
            <a:spAutoFit/>
          </a:bodyPr>
          <a:lstStyle/>
          <a:p>
            <a:pPr algn="r"/>
            <a:r>
              <a:rPr lang="nl-NL" b="1" dirty="0" smtClean="0">
                <a:solidFill>
                  <a:schemeClr val="tx1">
                    <a:lumMod val="50000"/>
                    <a:lumOff val="50000"/>
                  </a:schemeClr>
                </a:solidFill>
              </a:rPr>
              <a:t>6 november 2019</a:t>
            </a:r>
          </a:p>
        </p:txBody>
      </p:sp>
      <p:sp>
        <p:nvSpPr>
          <p:cNvPr id="3" name="Tekstvak 2"/>
          <p:cNvSpPr txBox="1"/>
          <p:nvPr/>
        </p:nvSpPr>
        <p:spPr>
          <a:xfrm>
            <a:off x="872836" y="5421210"/>
            <a:ext cx="1717964" cy="369332"/>
          </a:xfrm>
          <a:prstGeom prst="rect">
            <a:avLst/>
          </a:prstGeom>
          <a:solidFill>
            <a:schemeClr val="bg1"/>
          </a:solidFill>
        </p:spPr>
        <p:txBody>
          <a:bodyPr wrap="square" rtlCol="0">
            <a:spAutoFit/>
          </a:bodyPr>
          <a:lstStyle/>
          <a:p>
            <a:endParaRPr lang="nl-NL" dirty="0"/>
          </a:p>
        </p:txBody>
      </p:sp>
      <p:pic>
        <p:nvPicPr>
          <p:cNvPr id="9" name="Afbeelding 3" descr="A-vision - slogan (groot).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44369" y="2246341"/>
            <a:ext cx="3090672" cy="169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7936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954107"/>
          </a:xfrm>
          <a:prstGeom prst="rect">
            <a:avLst/>
          </a:prstGeom>
          <a:noFill/>
        </p:spPr>
        <p:txBody>
          <a:bodyPr wrap="square" rtlCol="0">
            <a:spAutoFit/>
          </a:bodyPr>
          <a:lstStyle/>
          <a:p>
            <a:pPr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Verantwoordelijkheid </a:t>
            </a:r>
            <a:r>
              <a:rPr lang="nl-NL" altLang="nl-NL" sz="2800" b="1" dirty="0">
                <a:solidFill>
                  <a:schemeClr val="tx1">
                    <a:lumMod val="50000"/>
                    <a:lumOff val="50000"/>
                  </a:schemeClr>
                </a:solidFill>
                <a:latin typeface="Neuropol X Free" panose="02000507040000020004" pitchFamily="2" charset="0"/>
                <a:cs typeface="Tahoma" panose="020B0604030504040204" pitchFamily="34" charset="0"/>
              </a:rPr>
              <a:t>SWV</a:t>
            </a: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10</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10</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261256" y="1738460"/>
            <a:ext cx="8331599" cy="4093428"/>
          </a:xfrm>
          <a:prstGeom prst="rect">
            <a:avLst/>
          </a:prstGeom>
          <a:noFill/>
        </p:spPr>
        <p:txBody>
          <a:bodyPr wrap="square" rtlCol="0">
            <a:spAutoFit/>
          </a:bodyPr>
          <a:lstStyle/>
          <a:p>
            <a:pPr marL="342900" lvl="1" indent="-342900">
              <a:lnSpc>
                <a:spcPct val="130000"/>
              </a:lnSpc>
              <a:buFont typeface="Wingdings" panose="05000000000000000000" pitchFamily="2" charset="2"/>
              <a:buChar char="Ø"/>
            </a:pPr>
            <a:r>
              <a:rPr lang="nl-NL" sz="2000" dirty="0" smtClean="0">
                <a:latin typeface="Tahoma" panose="020B0604030504040204" pitchFamily="34" charset="0"/>
                <a:cs typeface="Tahoma" panose="020B0604030504040204" pitchFamily="34" charset="0"/>
              </a:rPr>
              <a:t>Het organiseren van de onderzoeksdagen op de verschillende VO-scholen in week 46 en 47</a:t>
            </a:r>
          </a:p>
          <a:p>
            <a:pPr marL="342900" lvl="1" indent="-342900">
              <a:lnSpc>
                <a:spcPct val="130000"/>
              </a:lnSpc>
              <a:buFont typeface="Wingdings" panose="05000000000000000000" pitchFamily="2" charset="2"/>
              <a:buChar char="Ø"/>
            </a:pPr>
            <a:r>
              <a:rPr lang="nl-NL" sz="2000" dirty="0" smtClean="0">
                <a:latin typeface="Tahoma" panose="020B0604030504040204" pitchFamily="34" charset="0"/>
                <a:cs typeface="Tahoma" panose="020B0604030504040204" pitchFamily="34" charset="0"/>
              </a:rPr>
              <a:t>Het organiseren van deze bijeenkomst voor ouder(s)/verzorger(s) van leerlingen die meedoen met de onderzoeksdagen. </a:t>
            </a:r>
          </a:p>
          <a:p>
            <a:pPr marL="342900" lvl="1" indent="-342900">
              <a:lnSpc>
                <a:spcPct val="130000"/>
              </a:lnSpc>
              <a:buFont typeface="Wingdings" panose="05000000000000000000" pitchFamily="2" charset="2"/>
              <a:buChar char="Ø"/>
            </a:pPr>
            <a:r>
              <a:rPr lang="nl-NL" sz="2000" dirty="0" smtClean="0">
                <a:latin typeface="Tahoma" panose="020B0604030504040204" pitchFamily="34" charset="0"/>
                <a:cs typeface="Tahoma" panose="020B0604030504040204" pitchFamily="34" charset="0"/>
              </a:rPr>
              <a:t>Het aanleveren van de kale scores van de onderzoeken via de mail bij ouder(s)/verzorger(s). De contactpersoon van de basisschool ontvangt hiervan een CC. Dit gebeurt half januari 2020.</a:t>
            </a:r>
          </a:p>
          <a:p>
            <a:pPr marL="342900" lvl="1" indent="-342900">
              <a:lnSpc>
                <a:spcPct val="130000"/>
              </a:lnSpc>
              <a:buFont typeface="Wingdings" panose="05000000000000000000" pitchFamily="2" charset="2"/>
              <a:buChar char="Ø"/>
            </a:pPr>
            <a:r>
              <a:rPr lang="nl-NL" sz="2000" dirty="0" smtClean="0">
                <a:latin typeface="Tahoma" panose="020B0604030504040204" pitchFamily="34" charset="0"/>
                <a:cs typeface="Tahoma" panose="020B0604030504040204" pitchFamily="34" charset="0"/>
              </a:rPr>
              <a:t>Het bespreken van de leerlingdossiers. </a:t>
            </a:r>
          </a:p>
          <a:p>
            <a:pPr marL="342900" lvl="1" indent="-342900">
              <a:lnSpc>
                <a:spcPct val="130000"/>
              </a:lnSpc>
              <a:buFont typeface="Wingdings" panose="05000000000000000000" pitchFamily="2" charset="2"/>
              <a:buChar char="Ø"/>
            </a:pPr>
            <a:r>
              <a:rPr lang="nl-NL" sz="2000" dirty="0" smtClean="0">
                <a:latin typeface="Tahoma" panose="020B0604030504040204" pitchFamily="34" charset="0"/>
                <a:cs typeface="Tahoma" panose="020B0604030504040204" pitchFamily="34" charset="0"/>
              </a:rPr>
              <a:t>Het afgeven van een toelaatbaarheidsverklaring Praktijkonderwijs of een aanwijzing leerwegondersteunend onderwijs.</a:t>
            </a:r>
            <a:endParaRPr lang="nl-NL" sz="200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0100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189248"/>
            <a:ext cx="6084658" cy="523220"/>
          </a:xfrm>
          <a:prstGeom prst="rect">
            <a:avLst/>
          </a:prstGeom>
          <a:noFill/>
        </p:spPr>
        <p:txBody>
          <a:bodyPr wrap="square" rtlCol="0">
            <a:spAutoFit/>
          </a:bodyPr>
          <a:lstStyle/>
          <a:p>
            <a:pPr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Kale scores</a:t>
            </a:r>
            <a:endParaRPr lang="nl-NL" altLang="nl-NL" sz="2800" b="1" dirty="0">
              <a:solidFill>
                <a:schemeClr val="tx1">
                  <a:lumMod val="50000"/>
                  <a:lumOff val="50000"/>
                </a:schemeClr>
              </a:solidFill>
              <a:latin typeface="Neuropol X Free" panose="02000507040000020004" pitchFamily="2" charset="0"/>
              <a:cs typeface="Tahoma" panose="020B0604030504040204" pitchFamily="34" charset="0"/>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11</a:t>
            </a:fld>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11</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942443" y="450858"/>
            <a:ext cx="7650412" cy="5632311"/>
          </a:xfrm>
          <a:prstGeom prst="rect">
            <a:avLst/>
          </a:prstGeom>
          <a:noFill/>
        </p:spPr>
        <p:txBody>
          <a:bodyPr wrap="square" rtlCol="0">
            <a:spAutoFit/>
          </a:bodyPr>
          <a:lstStyle/>
          <a:p>
            <a:r>
              <a:rPr lang="nl-NL" sz="1200" dirty="0"/>
              <a:t>Geachte heer, mevrouw, </a:t>
            </a:r>
          </a:p>
          <a:p>
            <a:r>
              <a:rPr lang="nl-NL" sz="1200" dirty="0" smtClean="0"/>
              <a:t>Uw </a:t>
            </a:r>
            <a:r>
              <a:rPr lang="nl-NL" sz="1200" dirty="0"/>
              <a:t>kind heeft deelgenomen aan een onderzoek. De resultaten worden gebruikt om in beeld te krijgen of er behoefde is aan extra ondersteuning in het voortgezet onderwijs. Onderstaand geven wij u alvast de ruwe resultaten door van dit onderzoek. </a:t>
            </a:r>
          </a:p>
          <a:p>
            <a:r>
              <a:rPr lang="nl-NL" sz="1200" dirty="0" smtClean="0"/>
              <a:t>Het </a:t>
            </a:r>
            <a:r>
              <a:rPr lang="nl-NL" sz="1200" dirty="0"/>
              <a:t>onderzoek bestaat uit drie delen, elk deel wordt hieronder kort toegelicht en voorzien van de uitslag. </a:t>
            </a:r>
            <a:endParaRPr lang="nl-NL" sz="400" dirty="0"/>
          </a:p>
          <a:p>
            <a:r>
              <a:rPr lang="nl-NL" sz="400" dirty="0"/>
              <a:t> </a:t>
            </a:r>
          </a:p>
          <a:p>
            <a:r>
              <a:rPr lang="nl-NL" sz="1400" b="1" dirty="0"/>
              <a:t>ADIT</a:t>
            </a:r>
            <a:r>
              <a:rPr lang="nl-NL" sz="1200" b="1" dirty="0"/>
              <a:t> </a:t>
            </a:r>
            <a:endParaRPr lang="nl-NL" sz="1200" dirty="0"/>
          </a:p>
          <a:p>
            <a:r>
              <a:rPr lang="nl-NL" sz="1200" dirty="0"/>
              <a:t>De ADIT(Adaptieve Digitale </a:t>
            </a:r>
            <a:r>
              <a:rPr lang="nl-NL" sz="1200" dirty="0" err="1"/>
              <a:t>IntelligentieTest</a:t>
            </a:r>
            <a:r>
              <a:rPr lang="nl-NL" sz="1200" dirty="0"/>
              <a:t>) brengt de cognitieve capaciteiten van een leerling in kaart. Daarbinnen wordt er onderscheid gemaakt tussen een non-verbale score (rekenkundige- en visueel-ruimtelijke vaardigheden) en een verbale score (talige vaardigheden).</a:t>
            </a:r>
          </a:p>
          <a:p>
            <a:r>
              <a:rPr lang="nl-NL" sz="1400" b="1" dirty="0"/>
              <a:t>Uitslag: Totaal IQ:89 Verbaal IQ:91 Performaal IQ:90 </a:t>
            </a:r>
            <a:endParaRPr lang="nl-NL" sz="400" b="1" dirty="0"/>
          </a:p>
          <a:p>
            <a:r>
              <a:rPr lang="nl-NL" sz="400" b="1" dirty="0"/>
              <a:t> </a:t>
            </a:r>
          </a:p>
          <a:p>
            <a:r>
              <a:rPr lang="nl-NL" sz="1400" b="1" dirty="0"/>
              <a:t>TPVO</a:t>
            </a:r>
          </a:p>
          <a:p>
            <a:r>
              <a:rPr lang="nl-NL" sz="1200" dirty="0"/>
              <a:t>De TPVO is een digitale testserie om het didactisch functioneren van de leerlingen in kaart te brengen. Met de TPVO worden de vier domeinen Begrijpend Lezen, Spelling, Inzichtelijk Rekenen en Technisch Lezen methodeonafhankelijk getoetst</a:t>
            </a:r>
            <a:r>
              <a:rPr lang="nl-NL" sz="1200" dirty="0" smtClean="0"/>
              <a:t>. </a:t>
            </a:r>
            <a:r>
              <a:rPr lang="nl-NL" sz="1200" b="1" dirty="0" smtClean="0"/>
              <a:t>Uitslag</a:t>
            </a:r>
            <a:r>
              <a:rPr lang="nl-NL" sz="1200" dirty="0"/>
              <a:t>: </a:t>
            </a:r>
          </a:p>
          <a:p>
            <a:r>
              <a:rPr lang="nl-NL" sz="1200" dirty="0"/>
              <a:t>Onderdeel 		DL 	DLE 	LA </a:t>
            </a:r>
          </a:p>
          <a:p>
            <a:r>
              <a:rPr lang="nl-NL" sz="1200" dirty="0"/>
              <a:t>Technisch lezen 	57 	36 	0.37 </a:t>
            </a:r>
          </a:p>
          <a:p>
            <a:r>
              <a:rPr lang="nl-NL" sz="1200" dirty="0"/>
              <a:t>Begrijpend lezen 	57 	38 	0.33 </a:t>
            </a:r>
          </a:p>
          <a:p>
            <a:r>
              <a:rPr lang="nl-NL" sz="1200" dirty="0"/>
              <a:t>Inzichtelijk rekenen </a:t>
            </a:r>
            <a:r>
              <a:rPr lang="nl-NL" sz="1200" dirty="0" smtClean="0"/>
              <a:t>	57 </a:t>
            </a:r>
            <a:r>
              <a:rPr lang="nl-NL" sz="1200" dirty="0"/>
              <a:t>	46 	0.19 </a:t>
            </a:r>
          </a:p>
          <a:p>
            <a:r>
              <a:rPr lang="nl-NL" sz="1200" dirty="0"/>
              <a:t>Spelling 		57 	50 	0.12 </a:t>
            </a:r>
          </a:p>
          <a:p>
            <a:r>
              <a:rPr lang="nl-NL" sz="1200" b="1" dirty="0"/>
              <a:t>DL</a:t>
            </a:r>
            <a:r>
              <a:rPr lang="nl-NL" sz="1200" dirty="0"/>
              <a:t>: Aantal maanden onderwijs dat de leerling heeft gevolgd vanaf groep 3. Een schooljaar telt 10 onderwijsmaanden. </a:t>
            </a:r>
          </a:p>
          <a:p>
            <a:r>
              <a:rPr lang="nl-NL" sz="1200" b="1" dirty="0"/>
              <a:t>DLE</a:t>
            </a:r>
            <a:r>
              <a:rPr lang="nl-NL" sz="1200" dirty="0"/>
              <a:t>: Niveau van prestatie in onderwijsmaanden. </a:t>
            </a:r>
          </a:p>
          <a:p>
            <a:r>
              <a:rPr lang="nl-NL" sz="1200" b="1" dirty="0"/>
              <a:t>LA</a:t>
            </a:r>
            <a:r>
              <a:rPr lang="nl-NL" sz="1200" dirty="0"/>
              <a:t>: Leerachterstand. LA 0.25 = 1,5 jaar; LA 0.5 = 3 jaar. </a:t>
            </a:r>
            <a:endParaRPr lang="nl-NL" sz="400" dirty="0"/>
          </a:p>
          <a:p>
            <a:r>
              <a:rPr lang="nl-NL" sz="400" dirty="0"/>
              <a:t> </a:t>
            </a:r>
          </a:p>
          <a:p>
            <a:r>
              <a:rPr lang="nl-NL" sz="1400" b="1" dirty="0"/>
              <a:t>NPV-J</a:t>
            </a:r>
            <a:r>
              <a:rPr lang="nl-NL" sz="1200" dirty="0"/>
              <a:t>: De NPV-J is een vragenlijst waarbij de leerling antwoord geeft op 100 stellingen over zichzelf. Op het profielblad is per schaal te zien hoe de leerling zichzelf heeft beoordeeld, vergeleken met jongens of meisjes van dezelfde leeftijd. </a:t>
            </a:r>
          </a:p>
          <a:p>
            <a:r>
              <a:rPr lang="nl-NL" sz="1400" b="1" dirty="0"/>
              <a:t>Uitslag: Prestatie</a:t>
            </a:r>
            <a:r>
              <a:rPr lang="nl-NL" sz="1400" dirty="0"/>
              <a:t> </a:t>
            </a:r>
          </a:p>
          <a:p>
            <a:r>
              <a:rPr lang="nl-NL" sz="400" dirty="0"/>
              <a:t> </a:t>
            </a:r>
          </a:p>
          <a:p>
            <a:r>
              <a:rPr lang="nl-NL" sz="1200" b="1" dirty="0">
                <a:solidFill>
                  <a:srgbClr val="FF0000"/>
                </a:solidFill>
              </a:rPr>
              <a:t>Deze ruwe resultaten geven nog geen uitsluitsel over de mogelijkheid van een aanwijzing LWOO of toelaatbaarheidsverklaring PrO. Zij worden meegenomen in de rapportage van de basisschool. Let op: de resultaten zijn strikt vertrouwelijk en blijven een beperkte tijd geldig. </a:t>
            </a:r>
          </a:p>
        </p:txBody>
      </p:sp>
    </p:spTree>
    <p:extLst>
      <p:ext uri="{BB962C8B-B14F-4D97-AF65-F5344CB8AC3E}">
        <p14:creationId xmlns:p14="http://schemas.microsoft.com/office/powerpoint/2010/main" val="1200443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954107"/>
          </a:xfrm>
          <a:prstGeom prst="rect">
            <a:avLst/>
          </a:prstGeom>
          <a:noFill/>
        </p:spPr>
        <p:txBody>
          <a:bodyPr wrap="square" rtlCol="0">
            <a:spAutoFit/>
          </a:bodyPr>
          <a:lstStyle/>
          <a:p>
            <a:pPr algn="r"/>
            <a:r>
              <a:rPr lang="nl-NL" altLang="nl-NL" sz="2800" b="1" dirty="0">
                <a:solidFill>
                  <a:schemeClr val="tx1">
                    <a:lumMod val="50000"/>
                    <a:lumOff val="50000"/>
                  </a:schemeClr>
                </a:solidFill>
                <a:latin typeface="Neuropol X Free" panose="02000507040000020004" pitchFamily="2" charset="0"/>
                <a:cs typeface="Tahoma" panose="020B0604030504040204" pitchFamily="34" charset="0"/>
              </a:rPr>
              <a:t>Voldoen aan criteria</a:t>
            </a:r>
            <a:endParaRPr lang="nl-NL" sz="2800" b="1" dirty="0">
              <a:solidFill>
                <a:schemeClr val="tx1">
                  <a:lumMod val="50000"/>
                  <a:lumOff val="50000"/>
                </a:schemeClr>
              </a:solidFill>
              <a:latin typeface="Neuropol X Free" panose="02000507040000020004" pitchFamily="2" charset="0"/>
              <a:cs typeface="Tahoma" panose="020B0604030504040204" pitchFamily="34" charset="0"/>
            </a:endParaRPr>
          </a:p>
          <a:p>
            <a:pPr algn="r"/>
            <a:endParaRPr lang="nl-NL" sz="2800" b="1" dirty="0">
              <a:solidFill>
                <a:schemeClr val="tx1">
                  <a:lumMod val="50000"/>
                  <a:lumOff val="50000"/>
                </a:schemeClr>
              </a:solidFill>
              <a:latin typeface="Neuropol X Free" panose="02000507040000020004" pitchFamily="2" charset="0"/>
              <a:cs typeface="Tahoma" panose="020B0604030504040204" pitchFamily="34" charset="0"/>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12</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12</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357227" y="1674731"/>
            <a:ext cx="8235628" cy="4431983"/>
          </a:xfrm>
          <a:prstGeom prst="rect">
            <a:avLst/>
          </a:prstGeom>
          <a:noFill/>
        </p:spPr>
        <p:txBody>
          <a:bodyPr wrap="square" rtlCol="0">
            <a:spAutoFit/>
          </a:bodyPr>
          <a:lstStyle/>
          <a:p>
            <a:r>
              <a:rPr lang="nl-NL" altLang="nl-NL" sz="2000" dirty="0">
                <a:latin typeface="Tahoma" panose="020B0604030504040204" pitchFamily="34" charset="0"/>
                <a:cs typeface="Tahoma" panose="020B0604030504040204" pitchFamily="34" charset="0"/>
              </a:rPr>
              <a:t>Het SWV Slinge-Berkel laat dit onderzoek afnemen door het testbureau A-VISION. </a:t>
            </a:r>
            <a:endParaRPr lang="nl-NL" altLang="nl-NL" sz="2000" dirty="0" smtClean="0">
              <a:latin typeface="Tahoma" panose="020B0604030504040204" pitchFamily="34" charset="0"/>
              <a:cs typeface="Tahoma" panose="020B0604030504040204" pitchFamily="34" charset="0"/>
            </a:endParaRPr>
          </a:p>
          <a:p>
            <a:endParaRPr lang="nl-NL" altLang="nl-NL" sz="2000" dirty="0">
              <a:latin typeface="Tahoma" panose="020B0604030504040204" pitchFamily="34" charset="0"/>
              <a:cs typeface="Tahoma" panose="020B0604030504040204" pitchFamily="34" charset="0"/>
            </a:endParaRPr>
          </a:p>
          <a:p>
            <a:r>
              <a:rPr lang="nl-NL" altLang="nl-NL" sz="2000" dirty="0" smtClean="0">
                <a:latin typeface="Tahoma" panose="020B0604030504040204" pitchFamily="34" charset="0"/>
                <a:cs typeface="Tahoma" panose="020B0604030504040204" pitchFamily="34" charset="0"/>
              </a:rPr>
              <a:t>Op </a:t>
            </a:r>
            <a:r>
              <a:rPr lang="nl-NL" altLang="nl-NL" sz="2000" dirty="0">
                <a:latin typeface="Tahoma" panose="020B0604030504040204" pitchFamily="34" charset="0"/>
                <a:cs typeface="Tahoma" panose="020B0604030504040204" pitchFamily="34" charset="0"/>
              </a:rPr>
              <a:t>basis van de uitkomsten van de hiervoor genoemde onderzoeken en de aangeleverde gegevens van de basisschool kan worden bezien of de leerling aan alle criteria voldoet van LWOO en/of </a:t>
            </a:r>
            <a:r>
              <a:rPr lang="nl-NL" altLang="nl-NL" sz="2000" dirty="0" err="1">
                <a:latin typeface="Tahoma" panose="020B0604030504040204" pitchFamily="34" charset="0"/>
                <a:cs typeface="Tahoma" panose="020B0604030504040204" pitchFamily="34" charset="0"/>
              </a:rPr>
              <a:t>PrO</a:t>
            </a:r>
            <a:r>
              <a:rPr lang="nl-NL" altLang="nl-NL" sz="2000" dirty="0">
                <a:latin typeface="Tahoma" panose="020B0604030504040204" pitchFamily="34" charset="0"/>
                <a:cs typeface="Tahoma" panose="020B0604030504040204" pitchFamily="34" charset="0"/>
              </a:rPr>
              <a:t>.</a:t>
            </a:r>
            <a:br>
              <a:rPr lang="nl-NL" altLang="nl-NL" sz="2000" dirty="0">
                <a:latin typeface="Tahoma" panose="020B0604030504040204" pitchFamily="34" charset="0"/>
                <a:cs typeface="Tahoma" panose="020B0604030504040204" pitchFamily="34" charset="0"/>
              </a:rPr>
            </a:br>
            <a:endParaRPr lang="nl-NL" altLang="nl-NL" sz="1100" dirty="0">
              <a:latin typeface="Tahoma" panose="020B0604030504040204" pitchFamily="34" charset="0"/>
              <a:cs typeface="Tahoma" panose="020B0604030504040204" pitchFamily="34" charset="0"/>
            </a:endParaRPr>
          </a:p>
          <a:p>
            <a:endParaRPr lang="nl-NL" altLang="nl-NL" sz="1100" dirty="0">
              <a:latin typeface="Tahoma" panose="020B0604030504040204" pitchFamily="34" charset="0"/>
              <a:cs typeface="Tahoma" panose="020B0604030504040204" pitchFamily="34" charset="0"/>
            </a:endParaRPr>
          </a:p>
          <a:p>
            <a:r>
              <a:rPr lang="nl-NL" altLang="nl-NL" sz="2000" dirty="0">
                <a:latin typeface="Tahoma" panose="020B0604030504040204" pitchFamily="34" charset="0"/>
                <a:cs typeface="Tahoma" panose="020B0604030504040204" pitchFamily="34" charset="0"/>
              </a:rPr>
              <a:t>Als het IQ boven 90 uitkomt, kan een basisschool gevraagd worden aanvullend nog een gedragsbeoordelingslijst in te vullen, ter onderbouwing van een </a:t>
            </a:r>
            <a:r>
              <a:rPr lang="nl-NL" altLang="nl-NL" sz="2000" dirty="0" smtClean="0">
                <a:latin typeface="Tahoma" panose="020B0604030504040204" pitchFamily="34" charset="0"/>
                <a:cs typeface="Tahoma" panose="020B0604030504040204" pitchFamily="34" charset="0"/>
              </a:rPr>
              <a:t>LWOO-toekenning.</a:t>
            </a:r>
            <a:endParaRPr lang="nl-NL" altLang="nl-NL" sz="2000" dirty="0">
              <a:latin typeface="Tahoma" panose="020B0604030504040204" pitchFamily="34" charset="0"/>
              <a:cs typeface="Tahoma" panose="020B0604030504040204" pitchFamily="34" charset="0"/>
            </a:endParaRPr>
          </a:p>
          <a:p>
            <a:endParaRPr lang="nl-NL" altLang="nl-NL" sz="2000" dirty="0">
              <a:latin typeface="Tahoma" panose="020B0604030504040204" pitchFamily="34" charset="0"/>
              <a:cs typeface="Tahoma" panose="020B0604030504040204" pitchFamily="34" charset="0"/>
            </a:endParaRPr>
          </a:p>
          <a:p>
            <a:r>
              <a:rPr lang="nl-NL" altLang="nl-NL" sz="2000" dirty="0">
                <a:latin typeface="Tahoma" panose="020B0604030504040204" pitchFamily="34" charset="0"/>
                <a:cs typeface="Tahoma" panose="020B0604030504040204" pitchFamily="34" charset="0"/>
              </a:rPr>
              <a:t>In sommige gevallen kan vanuit de toelaatbaarheidscommissie worden gevraagd een individueel intelligentieonderzoek af te nemen, bekostigd door het SWV.</a:t>
            </a:r>
          </a:p>
        </p:txBody>
      </p:sp>
    </p:spTree>
    <p:extLst>
      <p:ext uri="{BB962C8B-B14F-4D97-AF65-F5344CB8AC3E}">
        <p14:creationId xmlns:p14="http://schemas.microsoft.com/office/powerpoint/2010/main" val="1244294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523220"/>
          </a:xfrm>
          <a:prstGeom prst="rect">
            <a:avLst/>
          </a:prstGeom>
          <a:noFill/>
        </p:spPr>
        <p:txBody>
          <a:bodyPr wrap="square" rtlCol="0">
            <a:spAutoFit/>
          </a:bodyPr>
          <a:lstStyle/>
          <a:p>
            <a:pPr algn="r"/>
            <a:r>
              <a:rPr lang="nl-NL" altLang="nl-NL" sz="2800" b="1" dirty="0">
                <a:solidFill>
                  <a:schemeClr val="tx1">
                    <a:lumMod val="50000"/>
                    <a:lumOff val="50000"/>
                  </a:schemeClr>
                </a:solidFill>
                <a:latin typeface="Neuropol X Free" panose="02000507040000020004" pitchFamily="2" charset="0"/>
                <a:cs typeface="Tahoma" panose="020B0604030504040204" pitchFamily="34" charset="0"/>
              </a:rPr>
              <a:t>Criteria</a:t>
            </a:r>
            <a:endParaRPr lang="nl-NL" sz="2800" b="1" dirty="0">
              <a:solidFill>
                <a:schemeClr val="tx1">
                  <a:lumMod val="50000"/>
                  <a:lumOff val="50000"/>
                </a:schemeClr>
              </a:solidFill>
              <a:latin typeface="Neuropol X Free" panose="02000507040000020004" pitchFamily="2" charset="0"/>
              <a:cs typeface="Tahoma" panose="020B0604030504040204" pitchFamily="34" charset="0"/>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13</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13</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942443" y="1450199"/>
            <a:ext cx="7650412" cy="4632037"/>
          </a:xfrm>
          <a:prstGeom prst="rect">
            <a:avLst/>
          </a:prstGeom>
          <a:noFill/>
        </p:spPr>
        <p:txBody>
          <a:bodyPr wrap="square" rtlCol="0">
            <a:spAutoFit/>
          </a:bodyPr>
          <a:lstStyle/>
          <a:p>
            <a:pPr>
              <a:spcAft>
                <a:spcPts val="600"/>
              </a:spcAft>
            </a:pPr>
            <a:r>
              <a:rPr lang="nl-NL" altLang="nl-NL" b="1" dirty="0">
                <a:latin typeface="Tahoma" panose="020B0604030504040204" pitchFamily="34" charset="0"/>
                <a:cs typeface="Tahoma" panose="020B0604030504040204" pitchFamily="34" charset="0"/>
              </a:rPr>
              <a:t>Criteria LWOO</a:t>
            </a:r>
          </a:p>
          <a:p>
            <a:pPr marL="446088" indent="-446088">
              <a:spcAft>
                <a:spcPts val="600"/>
              </a:spcAft>
              <a:buFont typeface="Wingdings" panose="05000000000000000000" pitchFamily="2" charset="2"/>
              <a:buChar char="Ø"/>
            </a:pPr>
            <a:r>
              <a:rPr lang="nl-NL" altLang="nl-NL" dirty="0">
                <a:latin typeface="Tahoma" panose="020B0604030504040204" pitchFamily="34" charset="0"/>
                <a:cs typeface="Tahoma" panose="020B0604030504040204" pitchFamily="34" charset="0"/>
              </a:rPr>
              <a:t>IQ tussen 75 à 80 – 90</a:t>
            </a:r>
          </a:p>
          <a:p>
            <a:pPr marL="446088" indent="-446088">
              <a:spcAft>
                <a:spcPts val="600"/>
              </a:spcAft>
              <a:buFont typeface="Wingdings" panose="05000000000000000000" pitchFamily="2" charset="2"/>
              <a:buChar char="Ø"/>
            </a:pPr>
            <a:r>
              <a:rPr lang="nl-NL" altLang="nl-NL" dirty="0">
                <a:latin typeface="Tahoma" panose="020B0604030504040204" pitchFamily="34" charset="0"/>
                <a:cs typeface="Tahoma" panose="020B0604030504040204" pitchFamily="34" charset="0"/>
              </a:rPr>
              <a:t>leerachterstanden 1½ jaar – 3 jaar (≥ 0,25 tot 0,50)</a:t>
            </a:r>
          </a:p>
          <a:p>
            <a:pPr marL="446088" indent="-446088">
              <a:spcAft>
                <a:spcPts val="600"/>
              </a:spcAft>
              <a:buFont typeface="Wingdings" panose="05000000000000000000" pitchFamily="2" charset="2"/>
              <a:buChar char="Ø"/>
            </a:pPr>
            <a:r>
              <a:rPr lang="nl-NL" altLang="nl-NL" dirty="0">
                <a:latin typeface="Tahoma" panose="020B0604030504040204" pitchFamily="34" charset="0"/>
                <a:cs typeface="Tahoma" panose="020B0604030504040204" pitchFamily="34" charset="0"/>
              </a:rPr>
              <a:t>IQ &gt;90 sociaal emotionele problematiek</a:t>
            </a:r>
          </a:p>
          <a:p>
            <a:pPr>
              <a:spcAft>
                <a:spcPts val="600"/>
              </a:spcAft>
            </a:pPr>
            <a:r>
              <a:rPr lang="nl-NL" altLang="nl-NL" b="1" dirty="0">
                <a:latin typeface="Tahoma" panose="020B0604030504040204" pitchFamily="34" charset="0"/>
                <a:cs typeface="Tahoma" panose="020B0604030504040204" pitchFamily="34" charset="0"/>
              </a:rPr>
              <a:t>Criteria PrO</a:t>
            </a:r>
          </a:p>
          <a:p>
            <a:pPr marL="446088" indent="-446088">
              <a:spcAft>
                <a:spcPts val="600"/>
              </a:spcAft>
              <a:buFont typeface="Wingdings" panose="05000000000000000000" pitchFamily="2" charset="2"/>
              <a:buChar char="Ø"/>
            </a:pPr>
            <a:r>
              <a:rPr lang="nl-NL" altLang="nl-NL" dirty="0">
                <a:latin typeface="Tahoma" panose="020B0604030504040204" pitchFamily="34" charset="0"/>
                <a:cs typeface="Tahoma" panose="020B0604030504040204" pitchFamily="34" charset="0"/>
              </a:rPr>
              <a:t>IQ tussen 55 – 75 à 80 </a:t>
            </a:r>
          </a:p>
          <a:p>
            <a:pPr marL="446088" indent="-446088">
              <a:spcAft>
                <a:spcPts val="600"/>
              </a:spcAft>
              <a:buFont typeface="Wingdings" panose="05000000000000000000" pitchFamily="2" charset="2"/>
              <a:buChar char="Ø"/>
            </a:pPr>
            <a:r>
              <a:rPr lang="nl-NL" altLang="nl-NL" dirty="0">
                <a:latin typeface="Tahoma" panose="020B0604030504040204" pitchFamily="34" charset="0"/>
                <a:cs typeface="Tahoma" panose="020B0604030504040204" pitchFamily="34" charset="0"/>
              </a:rPr>
              <a:t>Leerachterstanden ≥ 3 jaar (≥ 0,50)</a:t>
            </a:r>
          </a:p>
          <a:p>
            <a:r>
              <a:rPr lang="nl-NL" dirty="0">
                <a:latin typeface="Tahoma" panose="020B0604030504040204" pitchFamily="34" charset="0"/>
                <a:ea typeface="Tahoma" panose="020B0604030504040204" pitchFamily="34" charset="0"/>
                <a:cs typeface="Tahoma" panose="020B0604030504040204" pitchFamily="34" charset="0"/>
              </a:rPr>
              <a:t>Het gaat om minstens twee leerachterstanden niet zijnde de combinatie technisch lezen / spelling.</a:t>
            </a:r>
          </a:p>
          <a:p>
            <a:pPr>
              <a:tabLst>
                <a:tab pos="354013" algn="l"/>
                <a:tab pos="3143250" algn="l"/>
                <a:tab pos="3497263" algn="l"/>
              </a:tabLst>
            </a:pPr>
            <a:endParaRPr lang="nl-NL" altLang="nl-NL" sz="400" dirty="0">
              <a:latin typeface="Tahoma" panose="020B0604030504040204" pitchFamily="34" charset="0"/>
              <a:cs typeface="Tahoma" panose="020B0604030504040204" pitchFamily="34" charset="0"/>
            </a:endParaRPr>
          </a:p>
          <a:p>
            <a:pPr>
              <a:tabLst>
                <a:tab pos="354013" algn="l"/>
                <a:tab pos="3143250" algn="l"/>
                <a:tab pos="3497263" algn="l"/>
              </a:tabLst>
            </a:pPr>
            <a:r>
              <a:rPr lang="nl-NL" altLang="nl-NL" dirty="0">
                <a:latin typeface="Tahoma" panose="020B0604030504040204" pitchFamily="34" charset="0"/>
                <a:cs typeface="Tahoma" panose="020B0604030504040204" pitchFamily="34" charset="0"/>
              </a:rPr>
              <a:t>Relatieve leerachterstand:</a:t>
            </a:r>
            <a:br>
              <a:rPr lang="nl-NL" altLang="nl-NL" dirty="0">
                <a:latin typeface="Tahoma" panose="020B0604030504040204" pitchFamily="34" charset="0"/>
                <a:cs typeface="Tahoma" panose="020B0604030504040204" pitchFamily="34" charset="0"/>
              </a:rPr>
            </a:br>
            <a:r>
              <a:rPr lang="nl-NL" altLang="nl-NL" dirty="0">
                <a:latin typeface="Tahoma" panose="020B0604030504040204" pitchFamily="34" charset="0"/>
                <a:cs typeface="Tahoma" panose="020B0604030504040204" pitchFamily="34" charset="0"/>
              </a:rPr>
              <a:t>1-</a:t>
            </a:r>
            <a:r>
              <a:rPr lang="nl-NL" altLang="nl-NL" b="1" dirty="0">
                <a:latin typeface="Tahoma" panose="020B0604030504040204" pitchFamily="34" charset="0"/>
                <a:cs typeface="Tahoma" panose="020B0604030504040204" pitchFamily="34" charset="0"/>
              </a:rPr>
              <a:t> (DLE/DL) </a:t>
            </a:r>
          </a:p>
          <a:p>
            <a:pPr>
              <a:tabLst>
                <a:tab pos="354013" algn="l"/>
                <a:tab pos="3143250" algn="l"/>
                <a:tab pos="3497263" algn="l"/>
              </a:tabLst>
            </a:pPr>
            <a:r>
              <a:rPr lang="nl-NL" altLang="nl-NL" dirty="0">
                <a:latin typeface="Tahoma" panose="020B0604030504040204" pitchFamily="34" charset="0"/>
                <a:cs typeface="Tahoma" panose="020B0604030504040204" pitchFamily="34" charset="0"/>
              </a:rPr>
              <a:t>1- (40/53) = </a:t>
            </a:r>
            <a:r>
              <a:rPr lang="nl-NL" altLang="nl-NL" b="1" dirty="0">
                <a:latin typeface="Tahoma" panose="020B0604030504040204" pitchFamily="34" charset="0"/>
                <a:cs typeface="Tahoma" panose="020B0604030504040204" pitchFamily="34" charset="0"/>
              </a:rPr>
              <a:t>0,25 </a:t>
            </a:r>
            <a:r>
              <a:rPr lang="nl-NL" altLang="nl-NL" b="1" dirty="0">
                <a:latin typeface="Tahoma" panose="020B0604030504040204" pitchFamily="34" charset="0"/>
                <a:cs typeface="Tahoma" panose="020B0604030504040204" pitchFamily="34" charset="0"/>
                <a:sym typeface="Wingdings" panose="05000000000000000000" pitchFamily="2" charset="2"/>
              </a:rPr>
              <a:t> </a:t>
            </a:r>
            <a:r>
              <a:rPr lang="nl-NL" altLang="nl-NL" dirty="0">
                <a:latin typeface="Tahoma" panose="020B0604030504040204" pitchFamily="34" charset="0"/>
                <a:cs typeface="Tahoma" panose="020B0604030504040204" pitchFamily="34" charset="0"/>
              </a:rPr>
              <a:t>0,25 tot 0,50 = LWOO</a:t>
            </a:r>
          </a:p>
          <a:p>
            <a:pPr>
              <a:tabLst>
                <a:tab pos="354013" algn="l"/>
                <a:tab pos="3143250" algn="l"/>
                <a:tab pos="3497263" algn="l"/>
              </a:tabLst>
            </a:pPr>
            <a:r>
              <a:rPr lang="nl-NL" altLang="nl-NL" dirty="0">
                <a:latin typeface="Tahoma" panose="020B0604030504040204" pitchFamily="34" charset="0"/>
                <a:cs typeface="Tahoma" panose="020B0604030504040204" pitchFamily="34" charset="0"/>
              </a:rPr>
              <a:t>1- (26/53) = </a:t>
            </a:r>
            <a:r>
              <a:rPr lang="nl-NL" altLang="nl-NL" b="1" dirty="0">
                <a:latin typeface="Tahoma" panose="020B0604030504040204" pitchFamily="34" charset="0"/>
                <a:cs typeface="Tahoma" panose="020B0604030504040204" pitchFamily="34" charset="0"/>
              </a:rPr>
              <a:t>0,50</a:t>
            </a:r>
            <a:r>
              <a:rPr lang="nl-NL" altLang="nl-NL" dirty="0">
                <a:latin typeface="Tahoma" panose="020B0604030504040204" pitchFamily="34" charset="0"/>
                <a:cs typeface="Tahoma" panose="020B0604030504040204" pitchFamily="34" charset="0"/>
              </a:rPr>
              <a:t> </a:t>
            </a:r>
            <a:r>
              <a:rPr lang="nl-NL" altLang="nl-NL" b="1" dirty="0">
                <a:latin typeface="Tahoma" panose="020B0604030504040204" pitchFamily="34" charset="0"/>
                <a:cs typeface="Tahoma" panose="020B0604030504040204" pitchFamily="34" charset="0"/>
                <a:sym typeface="Wingdings" panose="05000000000000000000" pitchFamily="2" charset="2"/>
              </a:rPr>
              <a:t> </a:t>
            </a:r>
            <a:r>
              <a:rPr lang="nl-NL" altLang="nl-NL" dirty="0">
                <a:latin typeface="Tahoma" panose="020B0604030504040204" pitchFamily="34" charset="0"/>
                <a:cs typeface="Tahoma" panose="020B0604030504040204" pitchFamily="34" charset="0"/>
              </a:rPr>
              <a:t>0,50 of groter = PrO</a:t>
            </a:r>
          </a:p>
          <a:p>
            <a:pPr>
              <a:tabLst>
                <a:tab pos="354013" algn="l"/>
              </a:tabLst>
            </a:pPr>
            <a:endParaRPr lang="nl-NL" sz="400" dirty="0">
              <a:latin typeface="Tahoma" panose="020B0604030504040204" pitchFamily="34" charset="0"/>
              <a:ea typeface="Tahoma" panose="020B0604030504040204" pitchFamily="34" charset="0"/>
              <a:cs typeface="Tahoma" panose="020B0604030504040204" pitchFamily="34" charset="0"/>
            </a:endParaRPr>
          </a:p>
          <a:p>
            <a:r>
              <a:rPr lang="nl-NL" dirty="0">
                <a:latin typeface="Tahoma" panose="020B0604030504040204" pitchFamily="34" charset="0"/>
                <a:ea typeface="Tahoma" panose="020B0604030504040204" pitchFamily="34" charset="0"/>
                <a:cs typeface="Tahoma" panose="020B0604030504040204" pitchFamily="34" charset="0"/>
              </a:rPr>
              <a:t>Je hoeft niet op alle 4 de gebieden achterstand te hebben.</a:t>
            </a:r>
            <a:endParaRPr lang="nl-NL" altLang="nl-NL"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87462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523220"/>
          </a:xfrm>
          <a:prstGeom prst="rect">
            <a:avLst/>
          </a:prstGeom>
          <a:noFill/>
        </p:spPr>
        <p:txBody>
          <a:bodyPr wrap="square" rtlCol="0">
            <a:spAutoFit/>
          </a:bodyPr>
          <a:lstStyle/>
          <a:p>
            <a:pPr algn="r"/>
            <a:r>
              <a:rPr lang="nl-NL" altLang="nl-NL" sz="2800" b="1" dirty="0">
                <a:solidFill>
                  <a:schemeClr val="tx1">
                    <a:lumMod val="50000"/>
                    <a:lumOff val="50000"/>
                  </a:schemeClr>
                </a:solidFill>
                <a:latin typeface="Neuropol X Free" panose="02000507040000020004" pitchFamily="2" charset="0"/>
                <a:cs typeface="Tahoma" panose="020B0604030504040204" pitchFamily="34" charset="0"/>
              </a:rPr>
              <a:t>Rondvraag</a:t>
            </a:r>
            <a:endParaRPr lang="nl-NL" sz="2800" b="1" dirty="0">
              <a:solidFill>
                <a:schemeClr val="tx1">
                  <a:lumMod val="50000"/>
                  <a:lumOff val="50000"/>
                </a:schemeClr>
              </a:solidFill>
              <a:latin typeface="Neuropol X Free" panose="02000507040000020004" pitchFamily="2" charset="0"/>
              <a:cs typeface="Tahoma" panose="020B0604030504040204" pitchFamily="34" charset="0"/>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14</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14</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pic>
        <p:nvPicPr>
          <p:cNvPr id="2" name="Afbeelding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8729" y="1787424"/>
            <a:ext cx="3458936" cy="3929483"/>
          </a:xfrm>
          <a:prstGeom prst="rect">
            <a:avLst/>
          </a:prstGeom>
        </p:spPr>
      </p:pic>
      <p:sp>
        <p:nvSpPr>
          <p:cNvPr id="5" name="Rechthoek 4"/>
          <p:cNvSpPr/>
          <p:nvPr/>
        </p:nvSpPr>
        <p:spPr>
          <a:xfrm>
            <a:off x="4989846" y="2885655"/>
            <a:ext cx="3603009" cy="646331"/>
          </a:xfrm>
          <a:prstGeom prst="rect">
            <a:avLst/>
          </a:prstGeom>
        </p:spPr>
        <p:txBody>
          <a:bodyPr wrap="square">
            <a:spAutoFit/>
          </a:bodyPr>
          <a:lstStyle/>
          <a:p>
            <a:pPr>
              <a:spcAft>
                <a:spcPts val="600"/>
              </a:spcAft>
            </a:pPr>
            <a:r>
              <a:rPr lang="nl-NL" altLang="nl-NL" dirty="0">
                <a:latin typeface="Tahoma" panose="020B0604030504040204" pitchFamily="34" charset="0"/>
                <a:cs typeface="Tahoma" panose="020B0604030504040204" pitchFamily="34" charset="0"/>
              </a:rPr>
              <a:t>Zie website SWV Slinge-Berkel: </a:t>
            </a:r>
            <a:r>
              <a:rPr lang="nl-NL" altLang="nl-NL" dirty="0">
                <a:latin typeface="Tahoma" panose="020B0604030504040204" pitchFamily="34" charset="0"/>
                <a:cs typeface="Tahoma" panose="020B0604030504040204" pitchFamily="34" charset="0"/>
                <a:hlinkClick r:id="rId5"/>
              </a:rPr>
              <a:t>http://www.swvslingeberkel.nl</a:t>
            </a:r>
            <a:endParaRPr lang="nl-NL" altLang="nl-NL"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4530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707886"/>
          </a:xfrm>
          <a:prstGeom prst="rect">
            <a:avLst/>
          </a:prstGeom>
          <a:noFill/>
        </p:spPr>
        <p:txBody>
          <a:bodyPr wrap="square" rtlCol="0">
            <a:spAutoFit/>
          </a:bodyPr>
          <a:lstStyle/>
          <a:p>
            <a:pPr algn="r"/>
            <a:r>
              <a:rPr lang="nl-NL" altLang="nl-NL" sz="4000" b="1" dirty="0" smtClean="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rPr>
              <a:t>Welkom!</a:t>
            </a:r>
            <a:endParaRPr lang="nl-NL" sz="4000" b="1" dirty="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endParaRPr>
          </a:p>
        </p:txBody>
      </p:sp>
      <p:sp>
        <p:nvSpPr>
          <p:cNvPr id="9" name="Tekstvak 8"/>
          <p:cNvSpPr txBox="1"/>
          <p:nvPr/>
        </p:nvSpPr>
        <p:spPr>
          <a:xfrm>
            <a:off x="393803" y="2152912"/>
            <a:ext cx="8199052" cy="2554545"/>
          </a:xfrm>
          <a:prstGeom prst="rect">
            <a:avLst/>
          </a:prstGeom>
          <a:noFill/>
        </p:spPr>
        <p:txBody>
          <a:bodyPr wrap="square" rtlCol="0">
            <a:spAutoFit/>
          </a:bodyPr>
          <a:lstStyle/>
          <a:p>
            <a:pPr marL="342900" indent="-342900">
              <a:spcBef>
                <a:spcPts val="600"/>
              </a:spcBef>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Doel van deze bijeenkomst</a:t>
            </a:r>
          </a:p>
          <a:p>
            <a:pPr marL="342900" indent="-342900">
              <a:spcBef>
                <a:spcPts val="600"/>
              </a:spcBef>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Samenstelling TLC, contactpersonen VO &amp; regio</a:t>
            </a:r>
          </a:p>
          <a:p>
            <a:pPr marL="342900" indent="-342900">
              <a:spcBef>
                <a:spcPts val="600"/>
              </a:spcBef>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Proces en verantwoordelijkheden</a:t>
            </a:r>
          </a:p>
          <a:p>
            <a:pPr marL="342900" indent="-342900">
              <a:spcBef>
                <a:spcPts val="600"/>
              </a:spcBef>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Criteria</a:t>
            </a:r>
            <a:endParaRPr lang="nl-NL" altLang="nl-NL" sz="2400" dirty="0">
              <a:latin typeface="Tahoma" panose="020B0604030504040204" pitchFamily="34" charset="0"/>
              <a:cs typeface="Tahoma" panose="020B0604030504040204" pitchFamily="34" charset="0"/>
            </a:endParaRPr>
          </a:p>
          <a:p>
            <a:pPr marL="342900" indent="-342900">
              <a:spcBef>
                <a:spcPts val="600"/>
              </a:spcBef>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Toelichting van de verschillende onderzoeken</a:t>
            </a:r>
            <a:endParaRPr lang="nl-NL" altLang="nl-NL" sz="2400" dirty="0">
              <a:latin typeface="Tahoma" panose="020B0604030504040204" pitchFamily="34" charset="0"/>
              <a:cs typeface="Tahoma" panose="020B0604030504040204" pitchFamily="34" charset="0"/>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2</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2</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Tree>
    <p:extLst>
      <p:ext uri="{BB962C8B-B14F-4D97-AF65-F5344CB8AC3E}">
        <p14:creationId xmlns:p14="http://schemas.microsoft.com/office/powerpoint/2010/main" val="26021133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1481328" y="844341"/>
            <a:ext cx="7111527" cy="1384995"/>
          </a:xfrm>
          <a:prstGeom prst="rect">
            <a:avLst/>
          </a:prstGeom>
          <a:noFill/>
        </p:spPr>
        <p:txBody>
          <a:bodyPr wrap="square" rtlCol="0">
            <a:spAutoFit/>
          </a:bodyPr>
          <a:lstStyle/>
          <a:p>
            <a:pPr lvl="0"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Toelaatbaarheids-commissie </a:t>
            </a:r>
            <a:r>
              <a:rPr lang="nl-NL" sz="2800" b="1" dirty="0">
                <a:solidFill>
                  <a:schemeClr val="tx1">
                    <a:lumMod val="50000"/>
                    <a:lumOff val="50000"/>
                  </a:schemeClr>
                </a:solidFill>
                <a:latin typeface="Neuropol X Free" panose="02000507040000020004" pitchFamily="2" charset="0"/>
                <a:cs typeface="Tahoma" panose="020B0604030504040204" pitchFamily="34" charset="0"/>
              </a:rPr>
              <a:t>LWOO/PrO</a:t>
            </a:r>
            <a:endParaRPr lang="nl-NL" altLang="nl-NL" sz="2800" b="1" dirty="0">
              <a:solidFill>
                <a:schemeClr val="tx1">
                  <a:lumMod val="50000"/>
                  <a:lumOff val="50000"/>
                </a:schemeClr>
              </a:solidFill>
              <a:latin typeface="Neuropol X Free" panose="02000507040000020004" pitchFamily="2" charset="0"/>
              <a:cs typeface="Tahoma" panose="020B0604030504040204" pitchFamily="34" charset="0"/>
            </a:endParaRPr>
          </a:p>
          <a:p>
            <a:pPr algn="r"/>
            <a:endParaRPr lang="nl-NL" sz="2800" b="1" dirty="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3</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3</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393803" y="2253781"/>
            <a:ext cx="8199052" cy="3139321"/>
          </a:xfrm>
          <a:prstGeom prst="rect">
            <a:avLst/>
          </a:prstGeom>
          <a:noFill/>
        </p:spPr>
        <p:txBody>
          <a:bodyPr wrap="square" rtlCol="0">
            <a:spAutoFit/>
          </a:bodyPr>
          <a:lstStyle/>
          <a:p>
            <a:pPr>
              <a:spcAft>
                <a:spcPts val="600"/>
              </a:spcAft>
            </a:pPr>
            <a:r>
              <a:rPr lang="nl-NL" altLang="nl-NL" sz="2400" dirty="0">
                <a:latin typeface="Tahoma" panose="020B0604030504040204" pitchFamily="34" charset="0"/>
                <a:cs typeface="Tahoma" panose="020B0604030504040204" pitchFamily="34" charset="0"/>
              </a:rPr>
              <a:t>De Toelaatbaarheidsomissie LWOO/PrO bestaat uit:</a:t>
            </a:r>
          </a:p>
          <a:p>
            <a:pPr marL="342900" indent="-342900">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Ton Edelbroek </a:t>
            </a:r>
            <a:r>
              <a:rPr lang="nl-NL" altLang="nl-NL" sz="2400" dirty="0" smtClean="0">
                <a:latin typeface="Tahoma" panose="020B0604030504040204" pitchFamily="34" charset="0"/>
                <a:cs typeface="Tahoma" panose="020B0604030504040204" pitchFamily="34" charset="0"/>
              </a:rPr>
              <a:t>- directeur SWV en voorzitter</a:t>
            </a:r>
            <a:endParaRPr lang="nl-NL" altLang="nl-NL" sz="2400" dirty="0">
              <a:latin typeface="Tahoma" panose="020B0604030504040204" pitchFamily="34" charset="0"/>
              <a:cs typeface="Tahoma" panose="020B0604030504040204" pitchFamily="34" charset="0"/>
            </a:endParaRPr>
          </a:p>
          <a:p>
            <a:pPr marL="342900" indent="-342900">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Anita </a:t>
            </a:r>
            <a:r>
              <a:rPr lang="nl-NL" altLang="nl-NL" sz="2400" dirty="0" err="1">
                <a:latin typeface="Tahoma" panose="020B0604030504040204" pitchFamily="34" charset="0"/>
                <a:cs typeface="Tahoma" panose="020B0604030504040204" pitchFamily="34" charset="0"/>
              </a:rPr>
              <a:t>Bieleman</a:t>
            </a:r>
            <a:r>
              <a:rPr lang="nl-NL" altLang="nl-NL" sz="2400" dirty="0">
                <a:latin typeface="Tahoma" panose="020B0604030504040204" pitchFamily="34" charset="0"/>
                <a:cs typeface="Tahoma" panose="020B0604030504040204" pitchFamily="34" charset="0"/>
              </a:rPr>
              <a:t> – </a:t>
            </a:r>
            <a:r>
              <a:rPr lang="nl-NL" altLang="nl-NL" sz="2400" dirty="0" smtClean="0">
                <a:latin typeface="Tahoma" panose="020B0604030504040204" pitchFamily="34" charset="0"/>
                <a:cs typeface="Tahoma" panose="020B0604030504040204" pitchFamily="34" charset="0"/>
              </a:rPr>
              <a:t>orthopedagoog/generalist</a:t>
            </a:r>
            <a:endParaRPr lang="nl-NL" altLang="nl-NL" sz="2400" dirty="0">
              <a:latin typeface="Tahoma" panose="020B0604030504040204" pitchFamily="34" charset="0"/>
              <a:cs typeface="Tahoma" panose="020B0604030504040204" pitchFamily="34" charset="0"/>
            </a:endParaRPr>
          </a:p>
          <a:p>
            <a:pPr marL="342900" indent="-342900">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Liesbeth Bergsma – </a:t>
            </a:r>
            <a:r>
              <a:rPr lang="nl-NL" altLang="nl-NL" sz="2400" dirty="0" smtClean="0">
                <a:latin typeface="Tahoma" panose="020B0604030504040204" pitchFamily="34" charset="0"/>
                <a:cs typeface="Tahoma" panose="020B0604030504040204" pitchFamily="34" charset="0"/>
              </a:rPr>
              <a:t>psycholoog/praktijkonderwijs</a:t>
            </a:r>
            <a:endParaRPr lang="nl-NL" altLang="nl-NL" sz="2400" dirty="0">
              <a:latin typeface="Tahoma" panose="020B0604030504040204" pitchFamily="34" charset="0"/>
              <a:cs typeface="Tahoma" panose="020B0604030504040204" pitchFamily="34" charset="0"/>
            </a:endParaRPr>
          </a:p>
          <a:p>
            <a:pPr marL="342900" indent="-342900">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Myrthe </a:t>
            </a:r>
            <a:r>
              <a:rPr lang="nl-NL" altLang="nl-NL" sz="2400" dirty="0" err="1">
                <a:latin typeface="Tahoma" panose="020B0604030504040204" pitchFamily="34" charset="0"/>
                <a:cs typeface="Tahoma" panose="020B0604030504040204" pitchFamily="34" charset="0"/>
              </a:rPr>
              <a:t>Aarnink</a:t>
            </a:r>
            <a:r>
              <a:rPr lang="nl-NL" altLang="nl-NL" sz="2400" dirty="0">
                <a:latin typeface="Tahoma" panose="020B0604030504040204" pitchFamily="34" charset="0"/>
                <a:cs typeface="Tahoma" panose="020B0604030504040204" pitchFamily="34" charset="0"/>
              </a:rPr>
              <a:t> – LWOO VMBO</a:t>
            </a:r>
          </a:p>
          <a:p>
            <a:pPr marL="342900" indent="-342900">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Ingrid </a:t>
            </a:r>
            <a:r>
              <a:rPr lang="nl-NL" altLang="nl-NL" sz="2400" dirty="0" err="1">
                <a:latin typeface="Tahoma" panose="020B0604030504040204" pitchFamily="34" charset="0"/>
                <a:cs typeface="Tahoma" panose="020B0604030504040204" pitchFamily="34" charset="0"/>
              </a:rPr>
              <a:t>Weeke</a:t>
            </a:r>
            <a:r>
              <a:rPr lang="nl-NL" altLang="nl-NL" sz="2400" dirty="0">
                <a:latin typeface="Tahoma" panose="020B0604030504040204" pitchFamily="34" charset="0"/>
                <a:cs typeface="Tahoma" panose="020B0604030504040204" pitchFamily="34" charset="0"/>
              </a:rPr>
              <a:t> – trajectbegeleider LWOO/</a:t>
            </a:r>
            <a:r>
              <a:rPr lang="nl-NL" altLang="nl-NL" sz="2400" dirty="0" err="1">
                <a:latin typeface="Tahoma" panose="020B0604030504040204" pitchFamily="34" charset="0"/>
                <a:cs typeface="Tahoma" panose="020B0604030504040204" pitchFamily="34" charset="0"/>
              </a:rPr>
              <a:t>PrO</a:t>
            </a:r>
            <a:endParaRPr lang="nl-NL" altLang="nl-NL" sz="2400" dirty="0">
              <a:latin typeface="Tahoma" panose="020B0604030504040204" pitchFamily="34" charset="0"/>
              <a:cs typeface="Tahoma" panose="020B0604030504040204" pitchFamily="34" charset="0"/>
            </a:endParaRPr>
          </a:p>
          <a:p>
            <a:pPr>
              <a:spcAft>
                <a:spcPts val="600"/>
              </a:spcAft>
            </a:pPr>
            <a:endParaRPr lang="nl-NL" altLang="nl-NL" sz="240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6592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369131" y="844341"/>
            <a:ext cx="6514673" cy="830997"/>
          </a:xfrm>
          <a:prstGeom prst="rect">
            <a:avLst/>
          </a:prstGeom>
          <a:noFill/>
        </p:spPr>
        <p:txBody>
          <a:bodyPr wrap="square" rtlCol="0">
            <a:spAutoFit/>
          </a:bodyPr>
          <a:lstStyle/>
          <a:p>
            <a:pPr lvl="0" algn="r"/>
            <a:r>
              <a:rPr lang="nl-NL" altLang="nl-NL" sz="2400" b="1" dirty="0" smtClean="0">
                <a:solidFill>
                  <a:schemeClr val="tx1">
                    <a:lumMod val="50000"/>
                    <a:lumOff val="50000"/>
                  </a:schemeClr>
                </a:solidFill>
                <a:latin typeface="Neuropol X Free" panose="02000507040000020004" pitchFamily="2" charset="0"/>
                <a:cs typeface="Tahoma" panose="020B0604030504040204" pitchFamily="34" charset="0"/>
              </a:rPr>
              <a:t>Contactpersonen LWOO/PrO van de VO-scholen binnen ons SWV</a:t>
            </a:r>
            <a:endParaRPr lang="nl-NL" sz="2400" b="1" dirty="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endParaRPr>
          </a:p>
        </p:txBody>
      </p:sp>
      <p:sp>
        <p:nvSpPr>
          <p:cNvPr id="3" name="Tijdelijke aanduiding voor dianummer 2"/>
          <p:cNvSpPr>
            <a:spLocks noGrp="1"/>
          </p:cNvSpPr>
          <p:nvPr>
            <p:ph type="sldNum" sz="quarter" idx="12"/>
          </p:nvPr>
        </p:nvSpPr>
        <p:spPr/>
        <p:txBody>
          <a:bodyPr/>
          <a:lstStyle/>
          <a:p>
            <a:fld id="{1728E789-6024-8848-8616-190AD3294C49}" type="slidenum">
              <a:rPr lang="nl-NL" sz="2000" smtClean="0"/>
              <a:t>4</a:t>
            </a:fld>
            <a:endParaRPr lang="nl-NL" sz="2000"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62007145"/>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4</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2000" b="1" dirty="0">
                <a:solidFill>
                  <a:schemeClr val="bg1"/>
                </a:solidFill>
              </a:rPr>
              <a:t>www.swvslingeberkel.nl</a:t>
            </a:r>
          </a:p>
        </p:txBody>
      </p:sp>
      <p:sp>
        <p:nvSpPr>
          <p:cNvPr id="7" name="Tekstvak 6"/>
          <p:cNvSpPr txBox="1"/>
          <p:nvPr/>
        </p:nvSpPr>
        <p:spPr>
          <a:xfrm>
            <a:off x="448666" y="1673960"/>
            <a:ext cx="8435137" cy="4632037"/>
          </a:xfrm>
          <a:prstGeom prst="rect">
            <a:avLst/>
          </a:prstGeom>
          <a:noFill/>
        </p:spPr>
        <p:txBody>
          <a:bodyPr wrap="square" rtlCol="0">
            <a:spAutoFit/>
          </a:bodyPr>
          <a:lstStyle/>
          <a:p>
            <a:pPr>
              <a:spcAft>
                <a:spcPts val="600"/>
              </a:spcAft>
              <a:tabLst>
                <a:tab pos="8156575" algn="r"/>
              </a:tabLst>
            </a:pPr>
            <a:r>
              <a:rPr lang="nl-NL" altLang="nl-NL" sz="2000" dirty="0" smtClean="0">
                <a:latin typeface="Tahoma" panose="020B0604030504040204" pitchFamily="34" charset="0"/>
                <a:cs typeface="Tahoma" panose="020B0604030504040204" pitchFamily="34" charset="0"/>
              </a:rPr>
              <a:t>De contactpersonen van de verschillende VO-scholen:</a:t>
            </a:r>
          </a:p>
          <a:p>
            <a:pPr marL="285750" indent="-285750">
              <a:spcAft>
                <a:spcPts val="600"/>
              </a:spcAft>
              <a:buFont typeface="Wingdings" panose="05000000000000000000" pitchFamily="2" charset="2"/>
              <a:buChar char="Ø"/>
              <a:tabLst>
                <a:tab pos="8156575" algn="r"/>
              </a:tabLst>
            </a:pPr>
            <a:r>
              <a:rPr lang="nl-NL" altLang="nl-NL" sz="2000" dirty="0" err="1" smtClean="0">
                <a:latin typeface="Tahoma" panose="020B0604030504040204" pitchFamily="34" charset="0"/>
                <a:cs typeface="Tahoma" panose="020B0604030504040204" pitchFamily="34" charset="0"/>
              </a:rPr>
              <a:t>Zone.college</a:t>
            </a:r>
            <a:r>
              <a:rPr lang="nl-NL" altLang="nl-NL" sz="2000" dirty="0" smtClean="0">
                <a:latin typeface="Tahoma" panose="020B0604030504040204" pitchFamily="34" charset="0"/>
                <a:cs typeface="Tahoma" panose="020B0604030504040204" pitchFamily="34" charset="0"/>
              </a:rPr>
              <a:t> Borculo	Berna Sijbolts</a:t>
            </a: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Assink Lyceum </a:t>
            </a:r>
            <a:r>
              <a:rPr lang="nl-NL" altLang="nl-NL" sz="2000" dirty="0" smtClean="0">
                <a:latin typeface="Tahoma" panose="020B0604030504040204" pitchFamily="34" charset="0"/>
                <a:cs typeface="Tahoma" panose="020B0604030504040204" pitchFamily="34" charset="0"/>
              </a:rPr>
              <a:t>Eibergen	Han Hilderink</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Assink Lyceum </a:t>
            </a:r>
            <a:r>
              <a:rPr lang="nl-NL" altLang="nl-NL" sz="2000" dirty="0" smtClean="0">
                <a:latin typeface="Tahoma" panose="020B0604030504040204" pitchFamily="34" charset="0"/>
                <a:cs typeface="Tahoma" panose="020B0604030504040204" pitchFamily="34" charset="0"/>
              </a:rPr>
              <a:t>Haaksbergen	Marleen Nijkrake</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Assink Lyceum </a:t>
            </a:r>
            <a:r>
              <a:rPr lang="nl-NL" altLang="nl-NL" sz="2000" dirty="0" smtClean="0">
                <a:latin typeface="Tahoma" panose="020B0604030504040204" pitchFamily="34" charset="0"/>
                <a:cs typeface="Tahoma" panose="020B0604030504040204" pitchFamily="34" charset="0"/>
              </a:rPr>
              <a:t>Neede	Marriët van Roosmalen</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Gerrit Komrij </a:t>
            </a:r>
            <a:r>
              <a:rPr lang="nl-NL" altLang="nl-NL" sz="2000" dirty="0" smtClean="0">
                <a:latin typeface="Tahoma" panose="020B0604030504040204" pitchFamily="34" charset="0"/>
                <a:cs typeface="Tahoma" panose="020B0604030504040204" pitchFamily="34" charset="0"/>
              </a:rPr>
              <a:t>College	Myrthe </a:t>
            </a:r>
            <a:r>
              <a:rPr lang="nl-NL" altLang="nl-NL" sz="2000" dirty="0" err="1" smtClean="0">
                <a:latin typeface="Tahoma" panose="020B0604030504040204" pitchFamily="34" charset="0"/>
                <a:cs typeface="Tahoma" panose="020B0604030504040204" pitchFamily="34" charset="0"/>
              </a:rPr>
              <a:t>Aarnink</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Staring College </a:t>
            </a:r>
            <a:r>
              <a:rPr lang="nl-NL" altLang="nl-NL" sz="2000" dirty="0" smtClean="0">
                <a:latin typeface="Tahoma" panose="020B0604030504040204" pitchFamily="34" charset="0"/>
                <a:cs typeface="Tahoma" panose="020B0604030504040204" pitchFamily="34" charset="0"/>
              </a:rPr>
              <a:t>Lochem	Natascha Veldhuizen</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a:latin typeface="Tahoma" panose="020B0604030504040204" pitchFamily="34" charset="0"/>
                <a:cs typeface="Tahoma" panose="020B0604030504040204" pitchFamily="34" charset="0"/>
              </a:rPr>
              <a:t>Staring College </a:t>
            </a:r>
            <a:r>
              <a:rPr lang="nl-NL" altLang="nl-NL" sz="2000" dirty="0" smtClean="0">
                <a:latin typeface="Tahoma" panose="020B0604030504040204" pitchFamily="34" charset="0"/>
                <a:cs typeface="Tahoma" panose="020B0604030504040204" pitchFamily="34" charset="0"/>
              </a:rPr>
              <a:t>Borculo	Gemma van </a:t>
            </a:r>
            <a:r>
              <a:rPr lang="nl-NL" altLang="nl-NL" sz="2000" dirty="0" err="1" smtClean="0">
                <a:latin typeface="Tahoma" panose="020B0604030504040204" pitchFamily="34" charset="0"/>
                <a:cs typeface="Tahoma" panose="020B0604030504040204" pitchFamily="34" charset="0"/>
              </a:rPr>
              <a:t>Schooten</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smtClean="0">
                <a:latin typeface="Tahoma" panose="020B0604030504040204" pitchFamily="34" charset="0"/>
                <a:cs typeface="Tahoma" panose="020B0604030504040204" pitchFamily="34" charset="0"/>
              </a:rPr>
              <a:t>Marianum	Sandy </a:t>
            </a:r>
            <a:r>
              <a:rPr lang="nl-NL" altLang="nl-NL" sz="2000" dirty="0" err="1" smtClean="0">
                <a:latin typeface="Tahoma" panose="020B0604030504040204" pitchFamily="34" charset="0"/>
                <a:cs typeface="Tahoma" panose="020B0604030504040204" pitchFamily="34" charset="0"/>
              </a:rPr>
              <a:t>Liptiay</a:t>
            </a:r>
            <a:r>
              <a:rPr lang="nl-NL" altLang="nl-NL" sz="2000" dirty="0" smtClean="0">
                <a:latin typeface="Tahoma" panose="020B0604030504040204" pitchFamily="34" charset="0"/>
                <a:cs typeface="Tahoma" panose="020B0604030504040204" pitchFamily="34" charset="0"/>
              </a:rPr>
              <a:t> &amp; Boris Klein Geltink</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smtClean="0">
                <a:latin typeface="Tahoma" panose="020B0604030504040204" pitchFamily="34" charset="0"/>
                <a:cs typeface="Tahoma" panose="020B0604030504040204" pitchFamily="34" charset="0"/>
              </a:rPr>
              <a:t>MaxX	Liesbeth Bergsma</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smtClean="0">
                <a:latin typeface="Tahoma" panose="020B0604030504040204" pitchFamily="34" charset="0"/>
                <a:cs typeface="Tahoma" panose="020B0604030504040204" pitchFamily="34" charset="0"/>
              </a:rPr>
              <a:t>Schaersvoorde	Ingrid Weeke &amp; Suzan Wissink</a:t>
            </a:r>
            <a:endParaRPr lang="nl-NL" altLang="nl-NL" sz="2000" dirty="0">
              <a:latin typeface="Tahoma" panose="020B0604030504040204" pitchFamily="34" charset="0"/>
              <a:cs typeface="Tahoma" panose="020B0604030504040204" pitchFamily="34" charset="0"/>
            </a:endParaRPr>
          </a:p>
          <a:p>
            <a:pPr marL="285750" indent="-285750">
              <a:spcAft>
                <a:spcPts val="600"/>
              </a:spcAft>
              <a:buFont typeface="Wingdings" panose="05000000000000000000" pitchFamily="2" charset="2"/>
              <a:buChar char="Ø"/>
              <a:tabLst>
                <a:tab pos="8156575" algn="r"/>
              </a:tabLst>
            </a:pPr>
            <a:r>
              <a:rPr lang="nl-NL" altLang="nl-NL" sz="2000" dirty="0" smtClean="0">
                <a:latin typeface="Tahoma" panose="020B0604030504040204" pitchFamily="34" charset="0"/>
                <a:cs typeface="Tahoma" panose="020B0604030504040204" pitchFamily="34" charset="0"/>
              </a:rPr>
              <a:t>Pronova	Jos Bleumink</a:t>
            </a:r>
            <a:endParaRPr lang="nl-NL" altLang="nl-NL" sz="200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07193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508197" y="844341"/>
            <a:ext cx="6084658" cy="707886"/>
          </a:xfrm>
          <a:prstGeom prst="rect">
            <a:avLst/>
          </a:prstGeom>
          <a:noFill/>
        </p:spPr>
        <p:txBody>
          <a:bodyPr wrap="square" rtlCol="0">
            <a:spAutoFit/>
          </a:bodyPr>
          <a:lstStyle/>
          <a:p>
            <a:pPr algn="r"/>
            <a:r>
              <a:rPr lang="nl-NL" altLang="nl-NL" sz="4000" b="1" dirty="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rPr>
              <a:t>Regio</a:t>
            </a:r>
            <a:endParaRPr lang="nl-NL" sz="4000" b="1" dirty="0">
              <a:solidFill>
                <a:schemeClr val="tx1">
                  <a:lumMod val="50000"/>
                  <a:lumOff val="50000"/>
                </a:schemeClr>
              </a:solidFill>
              <a:latin typeface="Neuropol X Free" panose="02000507040000020004" pitchFamily="2" charset="0"/>
              <a:ea typeface="BatangChe" panose="02030609000101010101" pitchFamily="49" charset="-127"/>
              <a:cs typeface="Aharoni" panose="02010803020104030203" pitchFamily="2" charset="-79"/>
            </a:endParaRPr>
          </a:p>
        </p:txBody>
      </p:sp>
      <p:sp>
        <p:nvSpPr>
          <p:cNvPr id="9" name="Tekstvak 8"/>
          <p:cNvSpPr txBox="1"/>
          <p:nvPr/>
        </p:nvSpPr>
        <p:spPr>
          <a:xfrm>
            <a:off x="430378" y="1768864"/>
            <a:ext cx="8162477" cy="4201150"/>
          </a:xfrm>
          <a:prstGeom prst="rect">
            <a:avLst/>
          </a:prstGeom>
          <a:noFill/>
        </p:spPr>
        <p:txBody>
          <a:bodyPr wrap="square" rtlCol="0">
            <a:spAutoFit/>
          </a:bodyPr>
          <a:lstStyle/>
          <a:p>
            <a:pPr>
              <a:spcAft>
                <a:spcPts val="600"/>
              </a:spcAft>
            </a:pPr>
            <a:r>
              <a:rPr lang="nl-NL" altLang="nl-NL" sz="2400" dirty="0">
                <a:latin typeface="Tahoma" panose="020B0604030504040204" pitchFamily="34" charset="0"/>
                <a:cs typeface="Tahoma" panose="020B0604030504040204" pitchFamily="34" charset="0"/>
              </a:rPr>
              <a:t>Het gaat om alle V(S)O scholen in de 6 gemeenten:</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Aalten</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Berkelland</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Haaksbergen</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Lochem</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Oost-Gelre</a:t>
            </a:r>
          </a:p>
          <a:p>
            <a:pPr marL="457200" indent="-457200">
              <a:spcAft>
                <a:spcPts val="600"/>
              </a:spcAft>
              <a:buFont typeface="Wingdings" panose="05000000000000000000" pitchFamily="2" charset="2"/>
              <a:buChar char="v"/>
            </a:pPr>
            <a:r>
              <a:rPr lang="nl-NL" altLang="nl-NL" sz="2400" dirty="0">
                <a:latin typeface="Tahoma" panose="020B0604030504040204" pitchFamily="34" charset="0"/>
                <a:cs typeface="Tahoma" panose="020B0604030504040204" pitchFamily="34" charset="0"/>
              </a:rPr>
              <a:t>Winterswijk</a:t>
            </a:r>
            <a:br>
              <a:rPr lang="nl-NL" altLang="nl-NL" sz="2400" dirty="0">
                <a:latin typeface="Tahoma" panose="020B0604030504040204" pitchFamily="34" charset="0"/>
                <a:cs typeface="Tahoma" panose="020B0604030504040204" pitchFamily="34" charset="0"/>
              </a:rPr>
            </a:br>
            <a:endParaRPr lang="nl-NL" altLang="nl-NL" sz="1600" dirty="0">
              <a:latin typeface="Tahoma" panose="020B0604030504040204" pitchFamily="34" charset="0"/>
              <a:cs typeface="Tahoma" panose="020B0604030504040204" pitchFamily="34" charset="0"/>
            </a:endParaRPr>
          </a:p>
          <a:p>
            <a:pPr>
              <a:spcAft>
                <a:spcPts val="600"/>
              </a:spcAft>
            </a:pPr>
            <a:r>
              <a:rPr lang="nl-NL" altLang="nl-NL" sz="2400" dirty="0">
                <a:solidFill>
                  <a:srgbClr val="FF0000"/>
                </a:solidFill>
                <a:latin typeface="Tahoma" panose="020B0604030504040204" pitchFamily="34" charset="0"/>
                <a:cs typeface="Tahoma" panose="020B0604030504040204" pitchFamily="34" charset="0"/>
              </a:rPr>
              <a:t>Leerlingen die naar een school in een andere gemeente uitstromen worden aldaar gemeld voor onderzoek!</a:t>
            </a: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5</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5</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Tree>
    <p:extLst>
      <p:ext uri="{BB962C8B-B14F-4D97-AF65-F5344CB8AC3E}">
        <p14:creationId xmlns:p14="http://schemas.microsoft.com/office/powerpoint/2010/main" val="2613517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vak 7"/>
          <p:cNvSpPr txBox="1"/>
          <p:nvPr/>
        </p:nvSpPr>
        <p:spPr>
          <a:xfrm>
            <a:off x="2212848" y="844341"/>
            <a:ext cx="6380007" cy="523220"/>
          </a:xfrm>
          <a:prstGeom prst="rect">
            <a:avLst/>
          </a:prstGeom>
          <a:noFill/>
        </p:spPr>
        <p:txBody>
          <a:bodyPr wrap="square" rtlCol="0">
            <a:spAutoFit/>
          </a:bodyPr>
          <a:lstStyle/>
          <a:p>
            <a:pPr lvl="0"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Proces</a:t>
            </a:r>
          </a:p>
        </p:txBody>
      </p:sp>
      <p:sp>
        <p:nvSpPr>
          <p:cNvPr id="3" name="Tijdelijke aanduiding voor dianummer 2"/>
          <p:cNvSpPr>
            <a:spLocks noGrp="1"/>
          </p:cNvSpPr>
          <p:nvPr>
            <p:ph type="sldNum" sz="quarter" idx="12"/>
          </p:nvPr>
        </p:nvSpPr>
        <p:spPr/>
        <p:txBody>
          <a:bodyPr/>
          <a:lstStyle/>
          <a:p>
            <a:fld id="{1728E789-6024-8848-8616-190AD3294C49}" type="slidenum">
              <a:rPr lang="nl-NL" smtClean="0"/>
              <a:t>6</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6</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341119" y="1760383"/>
            <a:ext cx="8251735" cy="4247317"/>
          </a:xfrm>
          <a:prstGeom prst="rect">
            <a:avLst/>
          </a:prstGeom>
          <a:noFill/>
        </p:spPr>
        <p:txBody>
          <a:bodyPr wrap="square" rtlCol="0">
            <a:spAutoFit/>
          </a:bodyPr>
          <a:lstStyle/>
          <a:p>
            <a:pPr marL="0" lvl="1">
              <a:spcAft>
                <a:spcPts val="600"/>
              </a:spcAft>
            </a:pPr>
            <a:r>
              <a:rPr lang="nl-NL" sz="2400" b="1" dirty="0">
                <a:solidFill>
                  <a:schemeClr val="tx1">
                    <a:lumMod val="50000"/>
                    <a:lumOff val="50000"/>
                  </a:schemeClr>
                </a:solidFill>
                <a:latin typeface="Neuropol X Free" panose="02000507040000020004" pitchFamily="2" charset="0"/>
                <a:cs typeface="Tahoma" panose="020B0604030504040204" pitchFamily="34" charset="0"/>
              </a:rPr>
              <a:t>Verantwoordelijkheid </a:t>
            </a:r>
            <a:r>
              <a:rPr lang="nl-NL" sz="2400" b="1" dirty="0" smtClean="0">
                <a:solidFill>
                  <a:schemeClr val="tx1">
                    <a:lumMod val="50000"/>
                    <a:lumOff val="50000"/>
                  </a:schemeClr>
                </a:solidFill>
                <a:latin typeface="Neuropol X Free" panose="02000507040000020004" pitchFamily="2" charset="0"/>
                <a:cs typeface="Tahoma" panose="020B0604030504040204" pitchFamily="34" charset="0"/>
              </a:rPr>
              <a:t>PO</a:t>
            </a:r>
          </a:p>
          <a:p>
            <a:pPr marL="0" lvl="1">
              <a:spcAft>
                <a:spcPts val="600"/>
              </a:spcAft>
            </a:pPr>
            <a:endParaRPr lang="nl-NL" sz="800" b="1" dirty="0">
              <a:solidFill>
                <a:schemeClr val="tx1">
                  <a:lumMod val="50000"/>
                  <a:lumOff val="50000"/>
                </a:schemeClr>
              </a:solidFill>
              <a:latin typeface="Neuropol X Free" panose="02000507040000020004" pitchFamily="2" charset="0"/>
              <a:cs typeface="Tahoma" panose="020B0604030504040204" pitchFamily="34" charset="0"/>
            </a:endParaRPr>
          </a:p>
          <a:p>
            <a:pPr marL="446088" lvl="1" indent="-446088">
              <a:spcAft>
                <a:spcPts val="600"/>
              </a:spcAft>
              <a:buFont typeface="Wingdings" panose="05000000000000000000" pitchFamily="2" charset="2"/>
              <a:buChar char="Ø"/>
            </a:pPr>
            <a:r>
              <a:rPr lang="nl-NL" altLang="nl-NL" sz="2200" dirty="0" smtClean="0">
                <a:latin typeface="Tahoma" panose="020B0604030504040204" pitchFamily="34" charset="0"/>
                <a:cs typeface="Tahoma" panose="020B0604030504040204" pitchFamily="34" charset="0"/>
              </a:rPr>
              <a:t>Aanleveren aanmeldformulier </a:t>
            </a:r>
            <a:r>
              <a:rPr lang="nl-NL" altLang="nl-NL" sz="2200" dirty="0">
                <a:latin typeface="Tahoma" panose="020B0604030504040204" pitchFamily="34" charset="0"/>
                <a:cs typeface="Tahoma" panose="020B0604030504040204" pitchFamily="34" charset="0"/>
              </a:rPr>
              <a:t>voor </a:t>
            </a:r>
            <a:r>
              <a:rPr lang="nl-NL" altLang="nl-NL" sz="2200" dirty="0" smtClean="0">
                <a:latin typeface="Tahoma" panose="020B0604030504040204" pitchFamily="34" charset="0"/>
                <a:cs typeface="Tahoma" panose="020B0604030504040204" pitchFamily="34" charset="0"/>
              </a:rPr>
              <a:t>onderzoek met de juiste bijlagen. Dit zijn:</a:t>
            </a:r>
          </a:p>
          <a:p>
            <a:pPr marL="800100" lvl="2" indent="-342900">
              <a:spcAft>
                <a:spcPts val="600"/>
              </a:spcAft>
              <a:buFont typeface="Wingdings" panose="05000000000000000000" pitchFamily="2" charset="2"/>
              <a:buChar char="§"/>
            </a:pPr>
            <a:r>
              <a:rPr lang="nl-NL" altLang="nl-NL" sz="2200" dirty="0" smtClean="0">
                <a:latin typeface="Tahoma" panose="020B0604030504040204" pitchFamily="34" charset="0"/>
                <a:cs typeface="Tahoma" panose="020B0604030504040204" pitchFamily="34" charset="0"/>
              </a:rPr>
              <a:t>Volledig </a:t>
            </a:r>
            <a:r>
              <a:rPr lang="nl-NL" altLang="nl-NL" sz="2200" dirty="0">
                <a:latin typeface="Tahoma" panose="020B0604030504040204" pitchFamily="34" charset="0"/>
                <a:cs typeface="Tahoma" panose="020B0604030504040204" pitchFamily="34" charset="0"/>
              </a:rPr>
              <a:t>ingevuld en </a:t>
            </a:r>
            <a:r>
              <a:rPr lang="nl-NL" altLang="nl-NL" sz="2200" dirty="0" smtClean="0">
                <a:latin typeface="Tahoma" panose="020B0604030504040204" pitchFamily="34" charset="0"/>
                <a:cs typeface="Tahoma" panose="020B0604030504040204" pitchFamily="34" charset="0"/>
              </a:rPr>
              <a:t>ondertekend OKR</a:t>
            </a:r>
          </a:p>
          <a:p>
            <a:pPr marL="800100" lvl="2" indent="-342900">
              <a:spcAft>
                <a:spcPts val="600"/>
              </a:spcAft>
              <a:buFont typeface="Wingdings" panose="05000000000000000000" pitchFamily="2" charset="2"/>
              <a:buChar char="§"/>
            </a:pPr>
            <a:r>
              <a:rPr lang="nl-NL" altLang="nl-NL" sz="2200" dirty="0" smtClean="0">
                <a:latin typeface="Tahoma" panose="020B0604030504040204" pitchFamily="34" charset="0"/>
                <a:cs typeface="Tahoma" panose="020B0604030504040204" pitchFamily="34" charset="0"/>
              </a:rPr>
              <a:t>Het </a:t>
            </a:r>
            <a:r>
              <a:rPr lang="nl-NL" altLang="nl-NL" sz="2200" dirty="0" smtClean="0">
                <a:latin typeface="Tahoma" panose="020B0604030504040204" pitchFamily="34" charset="0"/>
                <a:cs typeface="Tahoma" panose="020B0604030504040204" pitchFamily="34" charset="0"/>
              </a:rPr>
              <a:t>LOVS</a:t>
            </a:r>
          </a:p>
          <a:p>
            <a:pPr marL="800100" lvl="2" indent="-342900">
              <a:spcAft>
                <a:spcPts val="600"/>
              </a:spcAft>
              <a:buFont typeface="Wingdings" panose="05000000000000000000" pitchFamily="2" charset="2"/>
              <a:buChar char="§"/>
            </a:pPr>
            <a:r>
              <a:rPr lang="nl-NL" altLang="nl-NL" sz="2200" dirty="0" smtClean="0">
                <a:latin typeface="Tahoma" panose="020B0604030504040204" pitchFamily="34" charset="0"/>
                <a:cs typeface="Tahoma" panose="020B0604030504040204" pitchFamily="34" charset="0"/>
              </a:rPr>
              <a:t>Een </a:t>
            </a:r>
            <a:r>
              <a:rPr lang="nl-NL" altLang="nl-NL" sz="2200" dirty="0">
                <a:latin typeface="Tahoma" panose="020B0604030504040204" pitchFamily="34" charset="0"/>
                <a:cs typeface="Tahoma" panose="020B0604030504040204" pitchFamily="34" charset="0"/>
              </a:rPr>
              <a:t>realistisch </a:t>
            </a:r>
            <a:r>
              <a:rPr lang="nl-NL" altLang="nl-NL" sz="2200" dirty="0" smtClean="0">
                <a:latin typeface="Tahoma" panose="020B0604030504040204" pitchFamily="34" charset="0"/>
                <a:cs typeface="Tahoma" panose="020B0604030504040204" pitchFamily="34" charset="0"/>
              </a:rPr>
              <a:t>uitstroomadvies</a:t>
            </a:r>
            <a:endParaRPr lang="nl-NL" altLang="nl-NL" sz="2200" dirty="0" smtClean="0">
              <a:latin typeface="Tahoma" panose="020B0604030504040204" pitchFamily="34" charset="0"/>
              <a:cs typeface="Tahoma" panose="020B0604030504040204" pitchFamily="34" charset="0"/>
            </a:endParaRPr>
          </a:p>
          <a:p>
            <a:pPr marL="800100" lvl="2" indent="-342900">
              <a:spcAft>
                <a:spcPts val="600"/>
              </a:spcAft>
              <a:buFont typeface="Wingdings" panose="05000000000000000000" pitchFamily="2" charset="2"/>
              <a:buChar char="§"/>
            </a:pPr>
            <a:r>
              <a:rPr lang="nl-NL" altLang="nl-NL" sz="2200" smtClean="0">
                <a:latin typeface="Tahoma" panose="020B0604030504040204" pitchFamily="34" charset="0"/>
                <a:cs typeface="Tahoma" panose="020B0604030504040204" pitchFamily="34" charset="0"/>
              </a:rPr>
              <a:t>Andere </a:t>
            </a:r>
            <a:r>
              <a:rPr lang="nl-NL" altLang="nl-NL" sz="2200" smtClean="0">
                <a:latin typeface="Tahoma" panose="020B0604030504040204" pitchFamily="34" charset="0"/>
                <a:cs typeface="Tahoma" panose="020B0604030504040204" pitchFamily="34" charset="0"/>
              </a:rPr>
              <a:t>relevante </a:t>
            </a:r>
            <a:r>
              <a:rPr lang="nl-NL" altLang="nl-NL" sz="2200" dirty="0" smtClean="0">
                <a:latin typeface="Tahoma" panose="020B0604030504040204" pitchFamily="34" charset="0"/>
                <a:cs typeface="Tahoma" panose="020B0604030504040204" pitchFamily="34" charset="0"/>
              </a:rPr>
              <a:t>documenten, zoals een  dyslexieverklaring, een geldig IQ-onderzoek, etc.</a:t>
            </a:r>
          </a:p>
          <a:p>
            <a:pPr marL="800100" lvl="2" indent="-342900">
              <a:spcAft>
                <a:spcPts val="600"/>
              </a:spcAft>
              <a:buFont typeface="Wingdings" panose="05000000000000000000" pitchFamily="2" charset="2"/>
              <a:buChar char="§"/>
            </a:pPr>
            <a:r>
              <a:rPr lang="nl-NL" altLang="nl-NL" sz="2200" dirty="0" smtClean="0">
                <a:latin typeface="Tahoma" panose="020B0604030504040204" pitchFamily="34" charset="0"/>
                <a:cs typeface="Tahoma" panose="020B0604030504040204" pitchFamily="34" charset="0"/>
              </a:rPr>
              <a:t>Een motivatie </a:t>
            </a:r>
            <a:endParaRPr lang="nl-NL" altLang="nl-NL" sz="2200" dirty="0">
              <a:latin typeface="Tahoma" panose="020B0604030504040204" pitchFamily="34" charset="0"/>
              <a:cs typeface="Tahoma" panose="020B0604030504040204" pitchFamily="34" charset="0"/>
            </a:endParaRPr>
          </a:p>
          <a:p>
            <a:pPr marL="446088" lvl="1" indent="-446088">
              <a:spcAft>
                <a:spcPts val="600"/>
              </a:spcAft>
              <a:buFont typeface="Wingdings" panose="05000000000000000000" pitchFamily="2" charset="2"/>
              <a:buChar char="Ø"/>
            </a:pPr>
            <a:r>
              <a:rPr lang="nl-NL" altLang="nl-NL" sz="2200" dirty="0">
                <a:latin typeface="Tahoma" panose="020B0604030504040204" pitchFamily="34" charset="0"/>
                <a:cs typeface="Tahoma" panose="020B0604030504040204" pitchFamily="34" charset="0"/>
              </a:rPr>
              <a:t>PO bespreekt de uitslagen van het onderzoek met de ouders.</a:t>
            </a:r>
          </a:p>
        </p:txBody>
      </p:sp>
    </p:spTree>
    <p:extLst>
      <p:ext uri="{BB962C8B-B14F-4D97-AF65-F5344CB8AC3E}">
        <p14:creationId xmlns:p14="http://schemas.microsoft.com/office/powerpoint/2010/main" val="3891093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p:cNvSpPr>
            <a:spLocks noGrp="1"/>
          </p:cNvSpPr>
          <p:nvPr>
            <p:ph type="sldNum" sz="quarter" idx="12"/>
          </p:nvPr>
        </p:nvSpPr>
        <p:spPr/>
        <p:txBody>
          <a:bodyPr/>
          <a:lstStyle/>
          <a:p>
            <a:fld id="{1728E789-6024-8848-8616-190AD3294C49}" type="slidenum">
              <a:rPr lang="nl-NL" smtClean="0"/>
              <a:t>7</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7</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341715" y="1720644"/>
            <a:ext cx="8251139" cy="3554819"/>
          </a:xfrm>
          <a:prstGeom prst="rect">
            <a:avLst/>
          </a:prstGeom>
          <a:noFill/>
        </p:spPr>
        <p:txBody>
          <a:bodyPr wrap="square" rtlCol="0">
            <a:spAutoFit/>
          </a:bodyPr>
          <a:lstStyle/>
          <a:p>
            <a:pPr marL="0" lvl="1">
              <a:spcAft>
                <a:spcPts val="600"/>
              </a:spcAft>
            </a:pPr>
            <a:r>
              <a:rPr lang="nl-NL" sz="2400" b="1" dirty="0">
                <a:solidFill>
                  <a:schemeClr val="tx1">
                    <a:lumMod val="50000"/>
                    <a:lumOff val="50000"/>
                  </a:schemeClr>
                </a:solidFill>
                <a:latin typeface="Neuropol X Free" panose="02000507040000020004" pitchFamily="2" charset="0"/>
                <a:cs typeface="Tahoma" panose="020B0604030504040204" pitchFamily="34" charset="0"/>
              </a:rPr>
              <a:t>Verantwoordelijkheid </a:t>
            </a:r>
            <a:r>
              <a:rPr lang="nl-NL" sz="2400" b="1" dirty="0" smtClean="0">
                <a:solidFill>
                  <a:schemeClr val="tx1">
                    <a:lumMod val="50000"/>
                    <a:lumOff val="50000"/>
                  </a:schemeClr>
                </a:solidFill>
                <a:latin typeface="Neuropol X Free" panose="02000507040000020004" pitchFamily="2" charset="0"/>
                <a:cs typeface="Tahoma" panose="020B0604030504040204" pitchFamily="34" charset="0"/>
              </a:rPr>
              <a:t>VO</a:t>
            </a:r>
          </a:p>
          <a:p>
            <a:pPr marL="0" lvl="1">
              <a:spcAft>
                <a:spcPts val="600"/>
              </a:spcAft>
            </a:pPr>
            <a:endParaRPr lang="nl-NL" sz="800" b="1" dirty="0">
              <a:solidFill>
                <a:schemeClr val="tx1">
                  <a:lumMod val="50000"/>
                  <a:lumOff val="50000"/>
                </a:schemeClr>
              </a:solidFill>
              <a:latin typeface="Neuropol X Free" panose="02000507040000020004" pitchFamily="2" charset="0"/>
              <a:cs typeface="Tahoma" panose="020B0604030504040204" pitchFamily="34" charset="0"/>
            </a:endParaRPr>
          </a:p>
          <a:p>
            <a:pPr marL="446088" lvl="1" indent="-446088">
              <a:spcAft>
                <a:spcPts val="600"/>
              </a:spcAft>
              <a:buFont typeface="Wingdings" panose="05000000000000000000" pitchFamily="2" charset="2"/>
              <a:buChar char="Ø"/>
            </a:pPr>
            <a:r>
              <a:rPr lang="nl-NL" altLang="nl-NL" sz="2100" dirty="0" smtClean="0">
                <a:latin typeface="Tahoma" panose="020B0604030504040204" pitchFamily="34" charset="0"/>
                <a:cs typeface="Tahoma" panose="020B0604030504040204" pitchFamily="34" charset="0"/>
              </a:rPr>
              <a:t>Schrijven van de motivatie </a:t>
            </a:r>
            <a:r>
              <a:rPr lang="nl-NL" altLang="nl-NL" sz="2100" dirty="0">
                <a:latin typeface="Tahoma" panose="020B0604030504040204" pitchFamily="34" charset="0"/>
                <a:cs typeface="Tahoma" panose="020B0604030504040204" pitchFamily="34" charset="0"/>
              </a:rPr>
              <a:t>met de onderbouwing van de </a:t>
            </a:r>
            <a:r>
              <a:rPr lang="nl-NL" altLang="nl-NL" sz="2100" dirty="0" smtClean="0">
                <a:latin typeface="Tahoma" panose="020B0604030504040204" pitchFamily="34" charset="0"/>
                <a:cs typeface="Tahoma" panose="020B0604030504040204" pitchFamily="34" charset="0"/>
              </a:rPr>
              <a:t>ondersteuning. Wordt de gevraagde ondersteuning geboden op </a:t>
            </a:r>
            <a:r>
              <a:rPr lang="nl-NL" altLang="nl-NL" sz="2100" dirty="0">
                <a:latin typeface="Tahoma" panose="020B0604030504040204" pitchFamily="34" charset="0"/>
                <a:cs typeface="Tahoma" panose="020B0604030504040204" pitchFamily="34" charset="0"/>
              </a:rPr>
              <a:t>de VO-school; hier duidelijk over communiceren met ouders en PO.</a:t>
            </a:r>
          </a:p>
          <a:p>
            <a:pPr marL="446088" lvl="1" indent="-446088">
              <a:spcAft>
                <a:spcPts val="600"/>
              </a:spcAft>
              <a:buFont typeface="Wingdings" panose="05000000000000000000" pitchFamily="2" charset="2"/>
              <a:buChar char="Ø"/>
            </a:pPr>
            <a:r>
              <a:rPr lang="nl-NL" altLang="nl-NL" sz="2100" dirty="0" smtClean="0">
                <a:latin typeface="Tahoma" panose="020B0604030504040204" pitchFamily="34" charset="0"/>
                <a:cs typeface="Tahoma" panose="020B0604030504040204" pitchFamily="34" charset="0"/>
              </a:rPr>
              <a:t>VO-school </a:t>
            </a:r>
            <a:r>
              <a:rPr lang="nl-NL" altLang="nl-NL" sz="2100" dirty="0">
                <a:latin typeface="Tahoma" panose="020B0604030504040204" pitchFamily="34" charset="0"/>
                <a:cs typeface="Tahoma" panose="020B0604030504040204" pitchFamily="34" charset="0"/>
              </a:rPr>
              <a:t>communiceert de uitslag van het onderzoek met de basisschool; basisschool communiceert dit met </a:t>
            </a:r>
            <a:r>
              <a:rPr lang="nl-NL" altLang="nl-NL" sz="2100" dirty="0" smtClean="0">
                <a:latin typeface="Tahoma" panose="020B0604030504040204" pitchFamily="34" charset="0"/>
                <a:cs typeface="Tahoma" panose="020B0604030504040204" pitchFamily="34" charset="0"/>
              </a:rPr>
              <a:t>ouders.</a:t>
            </a:r>
          </a:p>
          <a:p>
            <a:pPr marL="0" lvl="1">
              <a:spcAft>
                <a:spcPts val="600"/>
              </a:spcAft>
            </a:pPr>
            <a:endParaRPr lang="nl-NL" altLang="nl-NL" sz="2100" dirty="0" smtClean="0">
              <a:latin typeface="Tahoma" panose="020B0604030504040204" pitchFamily="34" charset="0"/>
              <a:cs typeface="Tahoma" panose="020B0604030504040204" pitchFamily="34" charset="0"/>
            </a:endParaRPr>
          </a:p>
          <a:p>
            <a:pPr marL="0" lvl="1">
              <a:spcAft>
                <a:spcPts val="600"/>
              </a:spcAft>
            </a:pPr>
            <a:r>
              <a:rPr lang="nl-NL" altLang="nl-NL" sz="2100" dirty="0" smtClean="0">
                <a:solidFill>
                  <a:srgbClr val="FF0000"/>
                </a:solidFill>
                <a:latin typeface="Tahoma" panose="020B0604030504040204" pitchFamily="34" charset="0"/>
                <a:cs typeface="Tahoma" panose="020B0604030504040204" pitchFamily="34" charset="0"/>
              </a:rPr>
              <a:t>Deze </a:t>
            </a:r>
            <a:r>
              <a:rPr lang="nl-NL" altLang="nl-NL" sz="2100" dirty="0">
                <a:solidFill>
                  <a:srgbClr val="FF0000"/>
                </a:solidFill>
                <a:latin typeface="Tahoma" panose="020B0604030504040204" pitchFamily="34" charset="0"/>
                <a:cs typeface="Tahoma" panose="020B0604030504040204" pitchFamily="34" charset="0"/>
              </a:rPr>
              <a:t>uitslag vertelt niets over het besluit LWOO/PrO door de TLC</a:t>
            </a:r>
            <a:r>
              <a:rPr lang="nl-NL" altLang="nl-NL" sz="2100" dirty="0" smtClean="0">
                <a:solidFill>
                  <a:srgbClr val="FF0000"/>
                </a:solidFill>
                <a:latin typeface="Tahoma" panose="020B0604030504040204" pitchFamily="34" charset="0"/>
                <a:cs typeface="Tahoma" panose="020B0604030504040204" pitchFamily="34" charset="0"/>
              </a:rPr>
              <a:t>!</a:t>
            </a:r>
            <a:endParaRPr lang="nl-NL" altLang="nl-NL" sz="2100" dirty="0">
              <a:latin typeface="Tahoma" panose="020B0604030504040204" pitchFamily="34" charset="0"/>
              <a:cs typeface="Tahoma" panose="020B0604030504040204" pitchFamily="34" charset="0"/>
            </a:endParaRPr>
          </a:p>
        </p:txBody>
      </p:sp>
      <p:sp>
        <p:nvSpPr>
          <p:cNvPr id="9" name="Tekstvak 8"/>
          <p:cNvSpPr txBox="1"/>
          <p:nvPr/>
        </p:nvSpPr>
        <p:spPr>
          <a:xfrm>
            <a:off x="2212848" y="844341"/>
            <a:ext cx="6380007" cy="523220"/>
          </a:xfrm>
          <a:prstGeom prst="rect">
            <a:avLst/>
          </a:prstGeom>
          <a:noFill/>
        </p:spPr>
        <p:txBody>
          <a:bodyPr wrap="square" rtlCol="0">
            <a:spAutoFit/>
          </a:bodyPr>
          <a:lstStyle/>
          <a:p>
            <a:pPr lvl="0"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Proces</a:t>
            </a:r>
          </a:p>
        </p:txBody>
      </p:sp>
    </p:spTree>
    <p:extLst>
      <p:ext uri="{BB962C8B-B14F-4D97-AF65-F5344CB8AC3E}">
        <p14:creationId xmlns:p14="http://schemas.microsoft.com/office/powerpoint/2010/main" val="4211632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p:cNvSpPr>
            <a:spLocks noGrp="1"/>
          </p:cNvSpPr>
          <p:nvPr>
            <p:ph type="sldNum" sz="quarter" idx="12"/>
          </p:nvPr>
        </p:nvSpPr>
        <p:spPr/>
        <p:txBody>
          <a:bodyPr/>
          <a:lstStyle/>
          <a:p>
            <a:fld id="{1728E789-6024-8848-8616-190AD3294C49}" type="slidenum">
              <a:rPr lang="nl-NL" smtClean="0"/>
              <a:t>8</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8</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430378" y="1764116"/>
            <a:ext cx="8162477" cy="3354765"/>
          </a:xfrm>
          <a:prstGeom prst="rect">
            <a:avLst/>
          </a:prstGeom>
          <a:noFill/>
        </p:spPr>
        <p:txBody>
          <a:bodyPr wrap="square" rtlCol="0">
            <a:spAutoFit/>
          </a:bodyPr>
          <a:lstStyle/>
          <a:p>
            <a:pPr marL="0" lvl="1">
              <a:spcAft>
                <a:spcPts val="600"/>
              </a:spcAft>
            </a:pPr>
            <a:r>
              <a:rPr lang="nl-NL" sz="2400" b="1" dirty="0">
                <a:solidFill>
                  <a:schemeClr val="tx1">
                    <a:lumMod val="50000"/>
                    <a:lumOff val="50000"/>
                  </a:schemeClr>
                </a:solidFill>
                <a:latin typeface="Neuropol X Free" panose="02000507040000020004" pitchFamily="2" charset="0"/>
                <a:cs typeface="Tahoma" panose="020B0604030504040204" pitchFamily="34" charset="0"/>
              </a:rPr>
              <a:t>Verantwoordelijkheid </a:t>
            </a:r>
            <a:r>
              <a:rPr lang="nl-NL" sz="2400" b="1" dirty="0" smtClean="0">
                <a:solidFill>
                  <a:schemeClr val="tx1">
                    <a:lumMod val="50000"/>
                    <a:lumOff val="50000"/>
                  </a:schemeClr>
                </a:solidFill>
                <a:latin typeface="Neuropol X Free" panose="02000507040000020004" pitchFamily="2" charset="0"/>
                <a:cs typeface="Tahoma" panose="020B0604030504040204" pitchFamily="34" charset="0"/>
              </a:rPr>
              <a:t>o</a:t>
            </a:r>
            <a:r>
              <a:rPr lang="nl-NL" altLang="nl-NL" sz="2400" b="1" dirty="0" smtClean="0">
                <a:solidFill>
                  <a:schemeClr val="tx1">
                    <a:lumMod val="50000"/>
                    <a:lumOff val="50000"/>
                  </a:schemeClr>
                </a:solidFill>
                <a:latin typeface="Neuropol X Free" panose="02000507040000020004" pitchFamily="2" charset="0"/>
                <a:cs typeface="Tahoma" panose="020B0604030504040204" pitchFamily="34" charset="0"/>
              </a:rPr>
              <a:t>uder(s</a:t>
            </a:r>
            <a:r>
              <a:rPr lang="nl-NL" altLang="nl-NL" sz="2400" b="1" dirty="0">
                <a:solidFill>
                  <a:schemeClr val="tx1">
                    <a:lumMod val="50000"/>
                    <a:lumOff val="50000"/>
                  </a:schemeClr>
                </a:solidFill>
                <a:latin typeface="Neuropol X Free" panose="02000507040000020004" pitchFamily="2" charset="0"/>
                <a:cs typeface="Tahoma" panose="020B0604030504040204" pitchFamily="34" charset="0"/>
              </a:rPr>
              <a:t>)/Verzorger(s)</a:t>
            </a:r>
          </a:p>
          <a:p>
            <a:pPr marL="0" lvl="1">
              <a:spcAft>
                <a:spcPts val="600"/>
              </a:spcAft>
            </a:pPr>
            <a:endParaRPr lang="nl-NL" altLang="nl-NL" sz="2400" dirty="0" smtClean="0">
              <a:latin typeface="Tahoma" panose="020B0604030504040204" pitchFamily="34" charset="0"/>
              <a:cs typeface="Tahoma" panose="020B0604030504040204" pitchFamily="34" charset="0"/>
            </a:endParaRPr>
          </a:p>
          <a:p>
            <a:pPr marL="446088" lvl="1" indent="-446088">
              <a:spcAft>
                <a:spcPts val="600"/>
              </a:spcAft>
              <a:buFont typeface="Wingdings" panose="05000000000000000000" pitchFamily="2" charset="2"/>
              <a:buChar char="Ø"/>
            </a:pPr>
            <a:r>
              <a:rPr lang="nl-NL" altLang="nl-NL" sz="2400" dirty="0" smtClean="0">
                <a:latin typeface="Tahoma" panose="020B0604030504040204" pitchFamily="34" charset="0"/>
                <a:cs typeface="Tahoma" panose="020B0604030504040204" pitchFamily="34" charset="0"/>
              </a:rPr>
              <a:t>Ouders </a:t>
            </a:r>
            <a:r>
              <a:rPr lang="nl-NL" altLang="nl-NL" sz="2400" dirty="0">
                <a:latin typeface="Tahoma" panose="020B0604030504040204" pitchFamily="34" charset="0"/>
                <a:cs typeface="Tahoma" panose="020B0604030504040204" pitchFamily="34" charset="0"/>
              </a:rPr>
              <a:t>zijn wettelijk verantwoordelijk alle voor het onderwijs van belang zijnde informatie aan te leveren bij de school. </a:t>
            </a:r>
          </a:p>
          <a:p>
            <a:pPr marL="446088" lvl="1" indent="-446088">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Aanleveren van het </a:t>
            </a:r>
            <a:r>
              <a:rPr lang="nl-NL" altLang="nl-NL" sz="2400" dirty="0" smtClean="0">
                <a:latin typeface="Tahoma" panose="020B0604030504040204" pitchFamily="34" charset="0"/>
                <a:cs typeface="Tahoma" panose="020B0604030504040204" pitchFamily="34" charset="0"/>
              </a:rPr>
              <a:t>juiste mailadres</a:t>
            </a:r>
            <a:r>
              <a:rPr lang="nl-NL" altLang="nl-NL" sz="2400" dirty="0">
                <a:latin typeface="Tahoma" panose="020B0604030504040204" pitchFamily="34" charset="0"/>
                <a:cs typeface="Tahoma" panose="020B0604030504040204" pitchFamily="34" charset="0"/>
              </a:rPr>
              <a:t>.</a:t>
            </a:r>
          </a:p>
          <a:p>
            <a:pPr marL="446088" lvl="1" indent="-446088">
              <a:spcAft>
                <a:spcPts val="600"/>
              </a:spcAft>
              <a:buFont typeface="Wingdings" panose="05000000000000000000" pitchFamily="2" charset="2"/>
              <a:buChar char="Ø"/>
            </a:pPr>
            <a:r>
              <a:rPr lang="nl-NL" altLang="nl-NL" sz="2400" dirty="0">
                <a:latin typeface="Tahoma" panose="020B0604030504040204" pitchFamily="34" charset="0"/>
                <a:cs typeface="Tahoma" panose="020B0604030504040204" pitchFamily="34" charset="0"/>
              </a:rPr>
              <a:t>Tekenen van het toestemmingsformulier voor onderzoek naar ondersteuningsbehoefte</a:t>
            </a:r>
          </a:p>
        </p:txBody>
      </p:sp>
      <p:sp>
        <p:nvSpPr>
          <p:cNvPr id="9" name="Tekstvak 8"/>
          <p:cNvSpPr txBox="1"/>
          <p:nvPr/>
        </p:nvSpPr>
        <p:spPr>
          <a:xfrm>
            <a:off x="2212848" y="844341"/>
            <a:ext cx="6380007" cy="523220"/>
          </a:xfrm>
          <a:prstGeom prst="rect">
            <a:avLst/>
          </a:prstGeom>
          <a:noFill/>
        </p:spPr>
        <p:txBody>
          <a:bodyPr wrap="square" rtlCol="0">
            <a:spAutoFit/>
          </a:bodyPr>
          <a:lstStyle/>
          <a:p>
            <a:pPr lvl="0"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Proces</a:t>
            </a:r>
          </a:p>
        </p:txBody>
      </p:sp>
    </p:spTree>
    <p:extLst>
      <p:ext uri="{BB962C8B-B14F-4D97-AF65-F5344CB8AC3E}">
        <p14:creationId xmlns:p14="http://schemas.microsoft.com/office/powerpoint/2010/main" val="4002491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dianummer 2"/>
          <p:cNvSpPr>
            <a:spLocks noGrp="1"/>
          </p:cNvSpPr>
          <p:nvPr>
            <p:ph type="sldNum" sz="quarter" idx="12"/>
          </p:nvPr>
        </p:nvSpPr>
        <p:spPr/>
        <p:txBody>
          <a:bodyPr/>
          <a:lstStyle/>
          <a:p>
            <a:fld id="{1728E789-6024-8848-8616-190AD3294C49}" type="slidenum">
              <a:rPr lang="nl-NL" smtClean="0"/>
              <a:t>9</a:t>
            </a:fld>
            <a:endParaRPr lang="nl-NL" dirty="0"/>
          </a:p>
        </p:txBody>
      </p:sp>
      <p:pic>
        <p:nvPicPr>
          <p:cNvPr id="10" name="Afbeelding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661" y="219594"/>
            <a:ext cx="2290536" cy="1228135"/>
          </a:xfrm>
          <a:prstGeom prst="rect">
            <a:avLst/>
          </a:prstGeom>
        </p:spPr>
      </p:pic>
      <p:graphicFrame>
        <p:nvGraphicFramePr>
          <p:cNvPr id="4" name="Tabel 3"/>
          <p:cNvGraphicFramePr>
            <a:graphicFrameLocks noGrp="1"/>
          </p:cNvGraphicFramePr>
          <p:nvPr>
            <p:extLst>
              <p:ext uri="{D42A27DB-BD31-4B8C-83A1-F6EECF244321}">
                <p14:modId xmlns:p14="http://schemas.microsoft.com/office/powerpoint/2010/main" val="1147268324"/>
              </p:ext>
            </p:extLst>
          </p:nvPr>
        </p:nvGraphicFramePr>
        <p:xfrm>
          <a:off x="0" y="6342742"/>
          <a:ext cx="9144000" cy="533400"/>
        </p:xfrm>
        <a:graphic>
          <a:graphicData uri="http://schemas.openxmlformats.org/drawingml/2006/table">
            <a:tbl>
              <a:tblPr firstRow="1" bandRow="1">
                <a:tableStyleId>{5C22544A-7EE6-4342-B048-85BDC9FD1C3A}</a:tableStyleId>
              </a:tblPr>
              <a:tblGrid>
                <a:gridCol w="9144000">
                  <a:extLst>
                    <a:ext uri="{9D8B030D-6E8A-4147-A177-3AD203B41FA5}">
                      <a16:colId xmlns:a16="http://schemas.microsoft.com/office/drawing/2014/main" val="20000"/>
                    </a:ext>
                  </a:extLst>
                </a:gridCol>
              </a:tblGrid>
              <a:tr h="533400">
                <a:tc>
                  <a:txBody>
                    <a:bodyPr/>
                    <a:lstStyle/>
                    <a:p>
                      <a:pPr algn="r"/>
                      <a:fld id="{6E029444-4353-4F95-A607-F19FCCA3AA1C}" type="slidenum">
                        <a:rPr lang="nl-NL" sz="2000" smtClean="0">
                          <a:solidFill>
                            <a:schemeClr val="bg1"/>
                          </a:solidFill>
                        </a:rPr>
                        <a:pPr algn="r"/>
                        <a:t>9</a:t>
                      </a:fld>
                      <a:endParaRPr lang="nl-NL" sz="2000" dirty="0">
                        <a:solidFill>
                          <a:schemeClr val="bg1"/>
                        </a:solidFill>
                      </a:endParaRPr>
                    </a:p>
                  </a:txBody>
                  <a:tcPr>
                    <a:solidFill>
                      <a:srgbClr val="FF33CC"/>
                    </a:solidFill>
                  </a:tcPr>
                </a:tc>
                <a:extLst>
                  <a:ext uri="{0D108BD9-81ED-4DB2-BD59-A6C34878D82A}">
                    <a16:rowId xmlns:a16="http://schemas.microsoft.com/office/drawing/2014/main" val="10000"/>
                  </a:ext>
                </a:extLst>
              </a:tr>
            </a:tbl>
          </a:graphicData>
        </a:graphic>
      </p:graphicFrame>
      <p:sp>
        <p:nvSpPr>
          <p:cNvPr id="6" name="Tijdelijke aanduiding voor voettekst 5"/>
          <p:cNvSpPr>
            <a:spLocks noGrp="1"/>
          </p:cNvSpPr>
          <p:nvPr>
            <p:ph type="ftr" sz="quarter" idx="11"/>
          </p:nvPr>
        </p:nvSpPr>
        <p:spPr>
          <a:xfrm>
            <a:off x="261256" y="6371771"/>
            <a:ext cx="2862943" cy="338995"/>
          </a:xfrm>
        </p:spPr>
        <p:txBody>
          <a:bodyPr/>
          <a:lstStyle/>
          <a:p>
            <a:pPr algn="l"/>
            <a:r>
              <a:rPr lang="nl-NL" sz="1800" b="1" dirty="0">
                <a:solidFill>
                  <a:schemeClr val="bg1"/>
                </a:solidFill>
              </a:rPr>
              <a:t>www.swvslingeberkel.nl</a:t>
            </a:r>
          </a:p>
        </p:txBody>
      </p:sp>
      <p:sp>
        <p:nvSpPr>
          <p:cNvPr id="7" name="Tekstvak 6"/>
          <p:cNvSpPr txBox="1"/>
          <p:nvPr/>
        </p:nvSpPr>
        <p:spPr>
          <a:xfrm>
            <a:off x="420624" y="1519004"/>
            <a:ext cx="8172231" cy="4739759"/>
          </a:xfrm>
          <a:prstGeom prst="rect">
            <a:avLst/>
          </a:prstGeom>
          <a:noFill/>
        </p:spPr>
        <p:txBody>
          <a:bodyPr wrap="square" rtlCol="0">
            <a:spAutoFit/>
          </a:bodyPr>
          <a:lstStyle/>
          <a:p>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Verantwoordelijkheid </a:t>
            </a:r>
            <a:r>
              <a:rPr lang="nl-NL" altLang="nl-NL" sz="2800" b="1" dirty="0" smtClean="0">
                <a:solidFill>
                  <a:schemeClr val="tx1">
                    <a:lumMod val="50000"/>
                    <a:lumOff val="50000"/>
                  </a:schemeClr>
                </a:solidFill>
                <a:latin typeface="Neuropol X Free" panose="02000507040000020004" pitchFamily="2" charset="0"/>
                <a:cs typeface="Tahoma" panose="020B0604030504040204" pitchFamily="34" charset="0"/>
              </a:rPr>
              <a:t>A-</a:t>
            </a:r>
            <a:r>
              <a:rPr lang="nl-NL" altLang="nl-NL" sz="2800" b="1" dirty="0" err="1" smtClean="0">
                <a:solidFill>
                  <a:schemeClr val="tx1">
                    <a:lumMod val="50000"/>
                    <a:lumOff val="50000"/>
                  </a:schemeClr>
                </a:solidFill>
                <a:latin typeface="Neuropol X Free" panose="02000507040000020004" pitchFamily="2" charset="0"/>
                <a:cs typeface="Tahoma" panose="020B0604030504040204" pitchFamily="34" charset="0"/>
              </a:rPr>
              <a:t>Vision</a:t>
            </a:r>
            <a:endParaRPr lang="nl-NL" altLang="nl-NL" sz="2800" b="1" dirty="0">
              <a:solidFill>
                <a:schemeClr val="tx1">
                  <a:lumMod val="50000"/>
                  <a:lumOff val="50000"/>
                </a:schemeClr>
              </a:solidFill>
              <a:latin typeface="Neuropol X Free" panose="02000507040000020004" pitchFamily="2" charset="0"/>
              <a:cs typeface="Tahoma" panose="020B0604030504040204" pitchFamily="34" charset="0"/>
            </a:endParaRPr>
          </a:p>
          <a:p>
            <a:pPr marL="0" lvl="1">
              <a:spcAft>
                <a:spcPts val="600"/>
              </a:spcAft>
            </a:pPr>
            <a:endParaRPr lang="nl-NL" altLang="nl-NL" sz="800" dirty="0" smtClean="0">
              <a:latin typeface="Tahoma" panose="020B0604030504040204" pitchFamily="34" charset="0"/>
              <a:cs typeface="Tahoma" panose="020B0604030504040204" pitchFamily="34" charset="0"/>
            </a:endParaRPr>
          </a:p>
          <a:p>
            <a:pPr marL="0" lvl="1" indent="-446088">
              <a:spcAft>
                <a:spcPts val="600"/>
              </a:spcAft>
              <a:buFont typeface="Wingdings" panose="05000000000000000000" pitchFamily="2" charset="2"/>
              <a:buChar char="Ø"/>
            </a:pPr>
            <a:r>
              <a:rPr lang="nl-NL" altLang="nl-NL" sz="2000" dirty="0" smtClean="0">
                <a:latin typeface="Tahoma" panose="020B0604030504040204" pitchFamily="34" charset="0"/>
                <a:cs typeface="Tahoma" panose="020B0604030504040204" pitchFamily="34" charset="0"/>
              </a:rPr>
              <a:t>Afnemen </a:t>
            </a:r>
            <a:r>
              <a:rPr lang="nl-NL" altLang="nl-NL" sz="2000" dirty="0">
                <a:latin typeface="Tahoma" panose="020B0604030504040204" pitchFamily="34" charset="0"/>
                <a:cs typeface="Tahoma" panose="020B0604030504040204" pitchFamily="34" charset="0"/>
              </a:rPr>
              <a:t>van de </a:t>
            </a:r>
            <a:r>
              <a:rPr lang="nl-NL" altLang="nl-NL" sz="2000" dirty="0" smtClean="0">
                <a:latin typeface="Tahoma" panose="020B0604030504040204" pitchFamily="34" charset="0"/>
                <a:cs typeface="Tahoma" panose="020B0604030504040204" pitchFamily="34" charset="0"/>
              </a:rPr>
              <a:t>onderzoeken</a:t>
            </a:r>
          </a:p>
          <a:p>
            <a:pPr marL="742950" lvl="2" indent="-285750">
              <a:spcAft>
                <a:spcPts val="600"/>
              </a:spcAft>
              <a:buFont typeface="Arial" panose="020B0604020202020204" pitchFamily="34" charset="0"/>
              <a:buChar char="•"/>
            </a:pPr>
            <a:r>
              <a:rPr lang="nl-NL" sz="2000" b="1" dirty="0">
                <a:latin typeface="Tahoma" panose="020B0604030504040204" pitchFamily="34" charset="0"/>
                <a:cs typeface="Tahoma" panose="020B0604030504040204" pitchFamily="34" charset="0"/>
              </a:rPr>
              <a:t>ADIT</a:t>
            </a:r>
            <a:r>
              <a:rPr lang="nl-NL" sz="2000" dirty="0">
                <a:latin typeface="Tahoma" panose="020B0604030504040204" pitchFamily="34" charset="0"/>
                <a:cs typeface="Tahoma" panose="020B0604030504040204" pitchFamily="34" charset="0"/>
              </a:rPr>
              <a:t> (Adaptieve Digitale Intelligentie Test)</a:t>
            </a:r>
          </a:p>
          <a:p>
            <a:pPr marL="742950" lvl="2" indent="-285750">
              <a:buFont typeface="Arial" panose="020B0604020202020204" pitchFamily="34" charset="0"/>
              <a:buChar char="•"/>
            </a:pPr>
            <a:r>
              <a:rPr lang="nl-NL" sz="2000" b="1" dirty="0">
                <a:latin typeface="Tahoma" panose="020B0604030504040204" pitchFamily="34" charset="0"/>
                <a:cs typeface="Tahoma" panose="020B0604030504040204" pitchFamily="34" charset="0"/>
              </a:rPr>
              <a:t>TPVO</a:t>
            </a:r>
            <a:r>
              <a:rPr lang="nl-NL" sz="2000" dirty="0">
                <a:latin typeface="Tahoma" panose="020B0604030504040204" pitchFamily="34" charset="0"/>
                <a:cs typeface="Tahoma" panose="020B0604030504040204" pitchFamily="34" charset="0"/>
              </a:rPr>
              <a:t> </a:t>
            </a:r>
            <a:r>
              <a:rPr lang="nl-NL" sz="2000" dirty="0" smtClean="0">
                <a:latin typeface="Tahoma" panose="020B0604030504040204" pitchFamily="34" charset="0"/>
                <a:cs typeface="Tahoma" panose="020B0604030504040204" pitchFamily="34" charset="0"/>
              </a:rPr>
              <a:t>(</a:t>
            </a:r>
            <a:r>
              <a:rPr lang="nl-NL" dirty="0" smtClean="0"/>
              <a:t>D</a:t>
            </a:r>
            <a:r>
              <a:rPr lang="nl-NL" sz="2000" dirty="0">
                <a:latin typeface="Tahoma" panose="020B0604030504040204" pitchFamily="34" charset="0"/>
                <a:cs typeface="Tahoma" panose="020B0604030504040204" pitchFamily="34" charset="0"/>
              </a:rPr>
              <a:t>igitale testserie die het didactisch functioneren van de leerlingen in kaart brengt</a:t>
            </a:r>
            <a:r>
              <a:rPr lang="nl-NL" sz="2000" dirty="0" smtClean="0">
                <a:latin typeface="Tahoma" panose="020B0604030504040204" pitchFamily="34" charset="0"/>
                <a:cs typeface="Tahoma" panose="020B0604030504040204" pitchFamily="34" charset="0"/>
              </a:rPr>
              <a:t>)</a:t>
            </a:r>
            <a:r>
              <a:rPr lang="nl-NL" sz="2000" dirty="0">
                <a:latin typeface="Tahoma" panose="020B0604030504040204" pitchFamily="34" charset="0"/>
                <a:cs typeface="Tahoma" panose="020B0604030504040204" pitchFamily="34" charset="0"/>
              </a:rPr>
              <a:t/>
            </a:r>
            <a:br>
              <a:rPr lang="nl-NL" sz="2000" dirty="0">
                <a:latin typeface="Tahoma" panose="020B0604030504040204" pitchFamily="34" charset="0"/>
                <a:cs typeface="Tahoma" panose="020B0604030504040204" pitchFamily="34" charset="0"/>
              </a:rPr>
            </a:br>
            <a:r>
              <a:rPr lang="nl-NL" sz="2000" dirty="0">
                <a:latin typeface="Tahoma" panose="020B0604030504040204" pitchFamily="34" charset="0"/>
                <a:cs typeface="Tahoma" panose="020B0604030504040204" pitchFamily="34" charset="0"/>
              </a:rPr>
              <a:t>Deze </a:t>
            </a:r>
            <a:r>
              <a:rPr lang="nl-NL" sz="2000" dirty="0" err="1">
                <a:latin typeface="Tahoma" panose="020B0604030504040204" pitchFamily="34" charset="0"/>
                <a:cs typeface="Tahoma" panose="020B0604030504040204" pitchFamily="34" charset="0"/>
              </a:rPr>
              <a:t>testseire</a:t>
            </a:r>
            <a:r>
              <a:rPr lang="nl-NL" sz="2000" dirty="0">
                <a:latin typeface="Tahoma" panose="020B0604030504040204" pitchFamily="34" charset="0"/>
                <a:cs typeface="Tahoma" panose="020B0604030504040204" pitchFamily="34" charset="0"/>
              </a:rPr>
              <a:t> bestaat uit vijf onderdelen:</a:t>
            </a:r>
          </a:p>
          <a:p>
            <a:pPr marL="1257300" lvl="2" indent="-342900">
              <a:buFont typeface="Wingdings" panose="05000000000000000000" pitchFamily="2" charset="2"/>
              <a:buChar char="v"/>
            </a:pPr>
            <a:r>
              <a:rPr lang="nl-NL" sz="2000" dirty="0">
                <a:latin typeface="Tahoma" panose="020B0604030504040204" pitchFamily="34" charset="0"/>
                <a:cs typeface="Tahoma" panose="020B0604030504040204" pitchFamily="34" charset="0"/>
              </a:rPr>
              <a:t>	Technisch lezen</a:t>
            </a:r>
          </a:p>
          <a:p>
            <a:pPr marL="1257300" lvl="2" indent="-342900">
              <a:buFont typeface="Wingdings" panose="05000000000000000000" pitchFamily="2" charset="2"/>
              <a:buChar char="v"/>
            </a:pPr>
            <a:r>
              <a:rPr lang="nl-NL" sz="2000" dirty="0">
                <a:latin typeface="Tahoma" panose="020B0604030504040204" pitchFamily="34" charset="0"/>
                <a:cs typeface="Tahoma" panose="020B0604030504040204" pitchFamily="34" charset="0"/>
              </a:rPr>
              <a:t>	Spelling</a:t>
            </a:r>
          </a:p>
          <a:p>
            <a:pPr marL="1257300" lvl="2" indent="-342900">
              <a:buFont typeface="Wingdings" panose="05000000000000000000" pitchFamily="2" charset="2"/>
              <a:buChar char="v"/>
            </a:pPr>
            <a:r>
              <a:rPr lang="nl-NL" sz="2000" dirty="0">
                <a:latin typeface="Tahoma" panose="020B0604030504040204" pitchFamily="34" charset="0"/>
                <a:cs typeface="Tahoma" panose="020B0604030504040204" pitchFamily="34" charset="0"/>
              </a:rPr>
              <a:t>	Begrijpend lezen</a:t>
            </a:r>
          </a:p>
          <a:p>
            <a:pPr marL="1257300" lvl="2" indent="-342900">
              <a:buFont typeface="Wingdings" panose="05000000000000000000" pitchFamily="2" charset="2"/>
              <a:buChar char="v"/>
            </a:pPr>
            <a:r>
              <a:rPr lang="nl-NL" sz="2000" dirty="0">
                <a:latin typeface="Tahoma" panose="020B0604030504040204" pitchFamily="34" charset="0"/>
                <a:cs typeface="Tahoma" panose="020B0604030504040204" pitchFamily="34" charset="0"/>
              </a:rPr>
              <a:t>	</a:t>
            </a:r>
            <a:r>
              <a:rPr lang="nl-NL" sz="2000" dirty="0" smtClean="0">
                <a:latin typeface="Tahoma" panose="020B0604030504040204" pitchFamily="34" charset="0"/>
                <a:cs typeface="Tahoma" panose="020B0604030504040204" pitchFamily="34" charset="0"/>
              </a:rPr>
              <a:t>Rekenen</a:t>
            </a:r>
            <a:endParaRPr lang="nl-NL" sz="2000" dirty="0">
              <a:latin typeface="Tahoma" panose="020B0604030504040204" pitchFamily="34" charset="0"/>
              <a:cs typeface="Tahoma" panose="020B0604030504040204" pitchFamily="34" charset="0"/>
            </a:endParaRPr>
          </a:p>
          <a:p>
            <a:pPr marL="742950" lvl="2" indent="-285750">
              <a:spcAft>
                <a:spcPts val="600"/>
              </a:spcAft>
              <a:buFont typeface="Arial" panose="020B0604020202020204" pitchFamily="34" charset="0"/>
              <a:buChar char="•"/>
            </a:pPr>
            <a:r>
              <a:rPr lang="nl-NL" sz="2000" b="1" dirty="0" smtClean="0">
                <a:latin typeface="Tahoma" panose="020B0604030504040204" pitchFamily="34" charset="0"/>
                <a:cs typeface="Tahoma" panose="020B0604030504040204" pitchFamily="34" charset="0"/>
              </a:rPr>
              <a:t>NPVJ-2</a:t>
            </a:r>
          </a:p>
          <a:p>
            <a:pPr marL="457200" lvl="2">
              <a:spcAft>
                <a:spcPts val="600"/>
              </a:spcAft>
            </a:pPr>
            <a:endParaRPr lang="nl-NL" sz="800" b="1" dirty="0" smtClean="0">
              <a:latin typeface="Tahoma" panose="020B0604030504040204" pitchFamily="34" charset="0"/>
              <a:cs typeface="Tahoma" panose="020B0604030504040204" pitchFamily="34" charset="0"/>
            </a:endParaRPr>
          </a:p>
          <a:p>
            <a:pPr marL="0" lvl="1" indent="-446088">
              <a:spcAft>
                <a:spcPts val="600"/>
              </a:spcAft>
              <a:buFont typeface="Wingdings" panose="05000000000000000000" pitchFamily="2" charset="2"/>
              <a:buChar char="Ø"/>
            </a:pPr>
            <a:r>
              <a:rPr lang="nl-NL" altLang="nl-NL" sz="2000" dirty="0" smtClean="0">
                <a:latin typeface="Tahoma" panose="020B0604030504040204" pitchFamily="34" charset="0"/>
                <a:cs typeface="Tahoma" panose="020B0604030504040204" pitchFamily="34" charset="0"/>
              </a:rPr>
              <a:t>Het </a:t>
            </a:r>
            <a:r>
              <a:rPr lang="nl-NL" altLang="nl-NL" sz="2000" dirty="0">
                <a:latin typeface="Tahoma" panose="020B0604030504040204" pitchFamily="34" charset="0"/>
                <a:cs typeface="Tahoma" panose="020B0604030504040204" pitchFamily="34" charset="0"/>
              </a:rPr>
              <a:t>dossier in Indigo vullen met </a:t>
            </a:r>
            <a:r>
              <a:rPr lang="nl-NL" altLang="nl-NL" sz="2000" dirty="0" smtClean="0">
                <a:latin typeface="Tahoma" panose="020B0604030504040204" pitchFamily="34" charset="0"/>
                <a:cs typeface="Tahoma" panose="020B0604030504040204" pitchFamily="34" charset="0"/>
              </a:rPr>
              <a:t>de resultaten van </a:t>
            </a:r>
            <a:r>
              <a:rPr lang="nl-NL" altLang="nl-NL" sz="2000" dirty="0">
                <a:latin typeface="Tahoma" panose="020B0604030504040204" pitchFamily="34" charset="0"/>
                <a:cs typeface="Tahoma" panose="020B0604030504040204" pitchFamily="34" charset="0"/>
              </a:rPr>
              <a:t>de onderzoeken.</a:t>
            </a:r>
          </a:p>
          <a:p>
            <a:pPr marL="0" lvl="1">
              <a:spcAft>
                <a:spcPts val="600"/>
              </a:spcAft>
            </a:pPr>
            <a:endParaRPr lang="nl-NL" altLang="nl-NL" sz="800" dirty="0">
              <a:latin typeface="Tahoma" panose="020B0604030504040204" pitchFamily="34" charset="0"/>
              <a:cs typeface="Tahoma" panose="020B0604030504040204" pitchFamily="34" charset="0"/>
            </a:endParaRPr>
          </a:p>
        </p:txBody>
      </p:sp>
      <p:sp>
        <p:nvSpPr>
          <p:cNvPr id="9" name="Tekstvak 8"/>
          <p:cNvSpPr txBox="1"/>
          <p:nvPr/>
        </p:nvSpPr>
        <p:spPr>
          <a:xfrm>
            <a:off x="2212848" y="844341"/>
            <a:ext cx="6380007" cy="523220"/>
          </a:xfrm>
          <a:prstGeom prst="rect">
            <a:avLst/>
          </a:prstGeom>
          <a:noFill/>
        </p:spPr>
        <p:txBody>
          <a:bodyPr wrap="square" rtlCol="0">
            <a:spAutoFit/>
          </a:bodyPr>
          <a:lstStyle/>
          <a:p>
            <a:pPr lvl="0" algn="r"/>
            <a:r>
              <a:rPr lang="nl-NL" sz="2800" b="1" dirty="0" smtClean="0">
                <a:solidFill>
                  <a:schemeClr val="tx1">
                    <a:lumMod val="50000"/>
                    <a:lumOff val="50000"/>
                  </a:schemeClr>
                </a:solidFill>
                <a:latin typeface="Neuropol X Free" panose="02000507040000020004" pitchFamily="2" charset="0"/>
                <a:cs typeface="Tahoma" panose="020B0604030504040204" pitchFamily="34" charset="0"/>
              </a:rPr>
              <a:t>Proces</a:t>
            </a:r>
          </a:p>
        </p:txBody>
      </p:sp>
    </p:spTree>
    <p:extLst>
      <p:ext uri="{BB962C8B-B14F-4D97-AF65-F5344CB8AC3E}">
        <p14:creationId xmlns:p14="http://schemas.microsoft.com/office/powerpoint/2010/main" val="664419478"/>
      </p:ext>
    </p:extLst>
  </p:cSld>
  <p:clrMapOvr>
    <a:masterClrMapping/>
  </p:clrMapOvr>
</p:sld>
</file>

<file path=ppt/theme/theme1.xml><?xml version="1.0" encoding="utf-8"?>
<a:theme xmlns:a="http://schemas.openxmlformats.org/drawingml/2006/main" name="SWVSlingeBerk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2768</TotalTime>
  <Words>653</Words>
  <Application>Microsoft Office PowerPoint</Application>
  <PresentationFormat>Diavoorstelling (4:3)</PresentationFormat>
  <Paragraphs>184</Paragraphs>
  <Slides>14</Slides>
  <Notes>14</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14</vt:i4>
      </vt:variant>
    </vt:vector>
  </HeadingPairs>
  <TitlesOfParts>
    <vt:vector size="22" baseType="lpstr">
      <vt:lpstr>Aharoni</vt:lpstr>
      <vt:lpstr>Arial</vt:lpstr>
      <vt:lpstr>BatangChe</vt:lpstr>
      <vt:lpstr>Calibri</vt:lpstr>
      <vt:lpstr>Neuropol X Free</vt:lpstr>
      <vt:lpstr>Tahoma</vt:lpstr>
      <vt:lpstr>Wingdings</vt:lpstr>
      <vt:lpstr>SWVSlingeBerkel</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SG Marianum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 Weeke</dc:creator>
  <cp:lastModifiedBy>Stand Alone</cp:lastModifiedBy>
  <cp:revision>245</cp:revision>
  <cp:lastPrinted>2019-11-04T07:35:08Z</cp:lastPrinted>
  <dcterms:created xsi:type="dcterms:W3CDTF">2014-10-02T12:29:55Z</dcterms:created>
  <dcterms:modified xsi:type="dcterms:W3CDTF">2019-11-04T08:42:09Z</dcterms:modified>
</cp:coreProperties>
</file>