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9" r:id="rId5"/>
    <p:sldId id="261" r:id="rId6"/>
    <p:sldId id="295" r:id="rId7"/>
    <p:sldId id="299" r:id="rId8"/>
    <p:sldId id="289" r:id="rId9"/>
    <p:sldId id="290" r:id="rId10"/>
    <p:sldId id="291" r:id="rId11"/>
    <p:sldId id="292" r:id="rId12"/>
    <p:sldId id="293" r:id="rId13"/>
    <p:sldId id="296" r:id="rId14"/>
    <p:sldId id="294" r:id="rId15"/>
    <p:sldId id="298" r:id="rId16"/>
    <p:sldId id="300" r:id="rId17"/>
    <p:sldId id="277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779CC93D-E52E-4D84-901B-11D7331DD495}">
          <p14:sldIdLst>
            <p14:sldId id="259"/>
          </p14:sldIdLst>
        </p14:section>
        <p14:section name="Overzicht en doelstellingen" id="{ABA716BF-3A5C-4ADB-94C9-CFEF84EBA240}">
          <p14:sldIdLst>
            <p14:sldId id="261"/>
            <p14:sldId id="295"/>
            <p14:sldId id="299"/>
            <p14:sldId id="289"/>
            <p14:sldId id="290"/>
            <p14:sldId id="291"/>
            <p14:sldId id="292"/>
            <p14:sldId id="293"/>
            <p14:sldId id="296"/>
            <p14:sldId id="294"/>
            <p14:sldId id="298"/>
            <p14:sldId id="300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54" autoAdjust="0"/>
    <p:restoredTop sz="83933" autoAdjust="0"/>
  </p:normalViewPr>
  <p:slideViewPr>
    <p:cSldViewPr>
      <p:cViewPr varScale="1">
        <p:scale>
          <a:sx n="46" d="100"/>
          <a:sy n="46" d="100"/>
        </p:scale>
        <p:origin x="1205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D83FDC75-7F73-4A4A-A77C-09AADF00E0EA}" type="datetimeFigureOut">
              <a:rPr lang="nl-NL" smtClean="0"/>
              <a:pPr/>
              <a:t>18-9-2017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459226BF-1F13-42D3-80DC-373E7ADD1E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9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48AEF76B-3757-4A0B-AF93-28494465C1DD}" type="datetimeFigureOut">
              <a:pPr/>
              <a:t>18-9-2017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tekststijlen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75693FD4-8F83-4EF7-AC3F-0DC0388986B0}" type="slidenum"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68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/>
            </a:pPr>
            <a:r>
              <a:rPr lang="nl-NL" dirty="0" smtClean="0"/>
              <a:t>VSO/VO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/>
            </a:pPr>
            <a:endParaRPr lang="nl-N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/>
            </a:pPr>
            <a:endParaRPr lang="nl-N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/>
            </a:pPr>
            <a:endParaRPr lang="nl-NL" dirty="0" smtClean="0"/>
          </a:p>
          <a:p>
            <a:endParaRPr lang="nl-NL" dirty="0" smtClean="0"/>
          </a:p>
          <a:p>
            <a:pPr lvl="0"/>
            <a:r>
              <a:rPr lang="nl-NL" sz="1200" b="1" dirty="0" smtClean="0"/>
              <a:t>Secties</a:t>
            </a:r>
            <a:endParaRPr lang="nl-NL" sz="1200" b="0" dirty="0" smtClean="0"/>
          </a:p>
          <a:p>
            <a:pPr lvl="0"/>
            <a:r>
              <a:rPr lang="nl-NL" sz="1200" b="0" dirty="0" smtClean="0"/>
              <a:t>Klik met de rechtermuisknop op een dia om secties toe te voegen.</a:t>
            </a:r>
            <a:r>
              <a:rPr lang="nl-NL" sz="1200" b="0" baseline="0" dirty="0" smtClean="0"/>
              <a:t> Secties kunnen u helpen uw dia's te ordenen en maken samenwerking tussen meerdere auteurs mogelijk.</a:t>
            </a:r>
            <a:endParaRPr lang="nl-NL" sz="1200" b="0" dirty="0" smtClean="0"/>
          </a:p>
          <a:p>
            <a:pPr lvl="0"/>
            <a:endParaRPr lang="nl-NL" sz="1200" b="1" dirty="0" smtClean="0"/>
          </a:p>
          <a:p>
            <a:pPr lvl="0"/>
            <a:r>
              <a:rPr lang="nl-NL" sz="1200" b="1" dirty="0" smtClean="0"/>
              <a:t>Notities</a:t>
            </a:r>
          </a:p>
          <a:p>
            <a:pPr lvl="0"/>
            <a:r>
              <a:rPr lang="nl-NL" sz="1200" dirty="0" smtClean="0"/>
              <a:t>Gebruik de sectie Notities om notities mee te leveren of om aanvullende gegevens beschikbaar te maken aan het publiek.</a:t>
            </a:r>
            <a:r>
              <a:rPr lang="nl-NL" sz="1200" baseline="0" dirty="0" smtClean="0"/>
              <a:t> Deze notities weergeven in de presentatieweergave tijdens uw presentatie. </a:t>
            </a:r>
          </a:p>
          <a:p>
            <a:pPr lvl="0">
              <a:buFontTx/>
              <a:buNone/>
            </a:pPr>
            <a:r>
              <a:rPr lang="nl-NL" sz="1200" dirty="0" smtClean="0"/>
              <a:t>Houd rekening met de tekengrootte (belangrijk voor toegankelijkheid, zichtbaarheid, videotaping en onlineproductie)</a:t>
            </a:r>
          </a:p>
          <a:p>
            <a:pPr lvl="0"/>
            <a:endParaRPr lang="nl-NL" sz="1200" dirty="0" smtClean="0"/>
          </a:p>
          <a:p>
            <a:pPr lvl="0">
              <a:buFontTx/>
              <a:buNone/>
            </a:pPr>
            <a:r>
              <a:rPr lang="nl-NL" sz="1200" b="1" dirty="0" smtClean="0"/>
              <a:t>Bijpassende kleuren </a:t>
            </a:r>
          </a:p>
          <a:p>
            <a:pPr lvl="0">
              <a:buFontTx/>
              <a:buNone/>
            </a:pPr>
            <a:r>
              <a:rPr lang="nl-NL" sz="1200" dirty="0" smtClean="0"/>
              <a:t>Let met name op de diagrammen, grafieken en tekstvakken.</a:t>
            </a:r>
            <a:r>
              <a:rPr lang="nl-NL" sz="1200" baseline="0" dirty="0" smtClean="0"/>
              <a:t> </a:t>
            </a:r>
            <a:endParaRPr lang="nl-NL" sz="1200" dirty="0" smtClean="0"/>
          </a:p>
          <a:p>
            <a:pPr lvl="0"/>
            <a:r>
              <a:rPr lang="nl-NL" sz="1200" dirty="0" smtClean="0"/>
              <a:t>Houd er rekening mee dat deelnemers afdrukken in zwart-wit of </a:t>
            </a:r>
            <a:r>
              <a:rPr lang="nl-NL" sz="1200" dirty="0" err="1" smtClean="0"/>
              <a:t>grijswaarden</a:t>
            </a:r>
            <a:r>
              <a:rPr lang="nl-NL" sz="1200" dirty="0" smtClean="0"/>
              <a:t>. Voer een testafdruk uit om te controleren of de kleuren die u hebt gekozen er ook goed uitzien als ze alleen in zwart-wit worden afgedrukt en </a:t>
            </a:r>
            <a:r>
              <a:rPr lang="nl-NL" sz="1200" dirty="0" err="1" smtClean="0"/>
              <a:t>grijswaarden</a:t>
            </a:r>
            <a:r>
              <a:rPr lang="nl-NL" sz="1200" dirty="0" smtClean="0"/>
              <a:t>.</a:t>
            </a:r>
          </a:p>
          <a:p>
            <a:pPr lvl="0">
              <a:buFontTx/>
              <a:buNone/>
            </a:pPr>
            <a:endParaRPr lang="nl-NL" sz="1200" dirty="0" smtClean="0"/>
          </a:p>
          <a:p>
            <a:pPr lvl="0">
              <a:buFontTx/>
              <a:buNone/>
            </a:pPr>
            <a:r>
              <a:rPr lang="nl-NL" sz="1200" b="1" dirty="0" smtClean="0"/>
              <a:t>Afbeeldingen, tabellen en grafieken</a:t>
            </a:r>
          </a:p>
          <a:p>
            <a:pPr lvl="0"/>
            <a:r>
              <a:rPr lang="nl-NL" sz="1200" dirty="0" smtClean="0"/>
              <a:t>Houd het simpel: gebruik indien mogelijk stijlen en kleuren die niet afleiden.</a:t>
            </a:r>
          </a:p>
          <a:p>
            <a:pPr lvl="0"/>
            <a:r>
              <a:rPr lang="nl-NL" sz="1200" dirty="0" smtClean="0"/>
              <a:t>Alle grafieken en tabellen van een label voorzien.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256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nl-NL" dirty="0" smtClean="0"/>
              <a:t>Microsoft </a:t>
            </a:r>
            <a:r>
              <a:rPr lang="nl-NL" b="1" dirty="0" smtClean="0"/>
              <a:t>Technisch onovertroffen</a:t>
            </a:r>
            <a:endParaRPr lang="nl-NL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nl-NL" dirty="0" smtClean="0"/>
              <a:t>Microsoft Vertrouwelijk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nl-NL" smtClean="0"/>
              <a:pPr/>
              <a:t>11</a:t>
            </a:fld>
            <a:endParaRPr lang="nl-NL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449408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nl-NL" dirty="0" smtClean="0"/>
              <a:t>Microsoft </a:t>
            </a:r>
            <a:r>
              <a:rPr lang="nl-NL" b="1" dirty="0" smtClean="0"/>
              <a:t>Technisch onovertroffen</a:t>
            </a:r>
            <a:endParaRPr lang="nl-NL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nl-NL" dirty="0" smtClean="0"/>
              <a:t>Microsoft Vertrouwelijk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nl-NL" smtClean="0"/>
              <a:pPr/>
              <a:t>12</a:t>
            </a:fld>
            <a:endParaRPr lang="nl-NL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21456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nl-NL" dirty="0" smtClean="0"/>
              <a:t>Microsoft </a:t>
            </a:r>
            <a:r>
              <a:rPr lang="nl-NL" b="1" dirty="0" smtClean="0"/>
              <a:t>Technisch onovertroffen</a:t>
            </a:r>
            <a:endParaRPr lang="nl-NL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nl-NL" dirty="0" smtClean="0"/>
              <a:t>Microsoft Vertrouwelijk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nl-NL" smtClean="0"/>
              <a:pPr/>
              <a:t>13</a:t>
            </a:fld>
            <a:endParaRPr lang="nl-NL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29315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nl-NL" dirty="0" smtClean="0"/>
              <a:t>Microsoft </a:t>
            </a:r>
            <a:r>
              <a:rPr lang="nl-NL" b="1" dirty="0" smtClean="0"/>
              <a:t>Technisch onovertroffen</a:t>
            </a:r>
            <a:endParaRPr lang="nl-NL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nl-NL" dirty="0" smtClean="0"/>
              <a:t>Microsoft Vertrouwelijk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nl-NL" smtClean="0"/>
              <a:pPr/>
              <a:t>14</a:t>
            </a:fld>
            <a:endParaRPr lang="nl-NL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4406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dirty="0" smtClean="0"/>
              <a:t>Geef een kort overzicht van de presentatie.</a:t>
            </a:r>
            <a:r>
              <a:rPr lang="nl-NL" baseline="0" dirty="0" smtClean="0"/>
              <a:t> B</a:t>
            </a:r>
            <a:r>
              <a:rPr lang="nl-NL" dirty="0" smtClean="0"/>
              <a:t>eschrijf het hoofdonderwerp van de presentatie en geef het belang hiervan aan.</a:t>
            </a:r>
          </a:p>
          <a:p>
            <a:pPr>
              <a:lnSpc>
                <a:spcPct val="80000"/>
              </a:lnSpc>
            </a:pPr>
            <a:r>
              <a:rPr lang="nl-NL" dirty="0" smtClean="0"/>
              <a:t>Introduceer de afzonderlijke hoofdonderwerpen.</a:t>
            </a:r>
          </a:p>
          <a:p>
            <a:r>
              <a:rPr lang="nl-NL" dirty="0" smtClean="0"/>
              <a:t>Als u uw publiek van een routekaart wilt voorzien,</a:t>
            </a:r>
            <a:r>
              <a:rPr lang="nl-NL" baseline="0" dirty="0" smtClean="0"/>
              <a:t> kunt u </a:t>
            </a:r>
            <a:r>
              <a:rPr lang="nl-NL" dirty="0" smtClean="0"/>
              <a:t>deze overzichtsdia gedurende de presentatie herhalen, waarbij u telkens het specifieke onderwerp markeert dat u daarna wilt behandelen.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1466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dirty="0" smtClean="0"/>
              <a:t>Geef een kort overzicht van de presentatie.</a:t>
            </a:r>
            <a:r>
              <a:rPr lang="nl-NL" baseline="0" dirty="0" smtClean="0"/>
              <a:t> B</a:t>
            </a:r>
            <a:r>
              <a:rPr lang="nl-NL" dirty="0" smtClean="0"/>
              <a:t>eschrijf het hoofdonderwerp van de presentatie en geef het belang hiervan aan.</a:t>
            </a:r>
          </a:p>
          <a:p>
            <a:pPr>
              <a:lnSpc>
                <a:spcPct val="80000"/>
              </a:lnSpc>
            </a:pPr>
            <a:r>
              <a:rPr lang="nl-NL" dirty="0" smtClean="0"/>
              <a:t>Introduceer de afzonderlijke hoofdonderwerpen.</a:t>
            </a:r>
          </a:p>
          <a:p>
            <a:r>
              <a:rPr lang="nl-NL" dirty="0" smtClean="0"/>
              <a:t>Als u uw publiek van een routekaart wilt voorzien,</a:t>
            </a:r>
            <a:r>
              <a:rPr lang="nl-NL" baseline="0" dirty="0" smtClean="0"/>
              <a:t> kunt u </a:t>
            </a:r>
            <a:r>
              <a:rPr lang="nl-NL" dirty="0" smtClean="0"/>
              <a:t>deze overzichtsdia gedurende de presentatie herhalen, waarbij u telkens het specifieke onderwerp markeert dat u daarna wilt behandelen.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186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dirty="0" smtClean="0"/>
              <a:t>Geef een kort overzicht van de presentatie.</a:t>
            </a:r>
            <a:r>
              <a:rPr lang="nl-NL" baseline="0" dirty="0" smtClean="0"/>
              <a:t> B</a:t>
            </a:r>
            <a:r>
              <a:rPr lang="nl-NL" dirty="0" smtClean="0"/>
              <a:t>eschrijf het hoofdonderwerp van de presentatie en geef het belang hiervan aan.</a:t>
            </a:r>
          </a:p>
          <a:p>
            <a:pPr>
              <a:lnSpc>
                <a:spcPct val="80000"/>
              </a:lnSpc>
            </a:pPr>
            <a:r>
              <a:rPr lang="nl-NL" dirty="0" smtClean="0"/>
              <a:t>Introduceer de afzonderlijke hoofdonderwerpen.</a:t>
            </a:r>
          </a:p>
          <a:p>
            <a:r>
              <a:rPr lang="nl-NL" dirty="0" smtClean="0"/>
              <a:t>Als u uw publiek van een routekaart wilt voorzien,</a:t>
            </a:r>
            <a:r>
              <a:rPr lang="nl-NL" baseline="0" dirty="0" smtClean="0"/>
              <a:t> kunt u </a:t>
            </a:r>
            <a:r>
              <a:rPr lang="nl-NL" dirty="0" smtClean="0"/>
              <a:t>deze overzichtsdia gedurende de presentatie herhalen, waarbij u telkens het specifieke onderwerp markeert dat u daarna wilt behandelen.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3685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dirty="0" smtClean="0"/>
              <a:t>Geef een kort overzicht van de presentatie.</a:t>
            </a:r>
            <a:r>
              <a:rPr lang="nl-NL" baseline="0" dirty="0" smtClean="0"/>
              <a:t> B</a:t>
            </a:r>
            <a:r>
              <a:rPr lang="nl-NL" dirty="0" smtClean="0"/>
              <a:t>eschrijf het hoofdonderwerp van de presentatie en het belang hiervan aan.</a:t>
            </a:r>
          </a:p>
          <a:p>
            <a:pPr>
              <a:lnSpc>
                <a:spcPct val="80000"/>
              </a:lnSpc>
            </a:pPr>
            <a:r>
              <a:rPr lang="nl-NL" dirty="0" smtClean="0"/>
              <a:t>Introduceer de afzonderlijke hoofdonderwerpen.</a:t>
            </a:r>
          </a:p>
          <a:p>
            <a:r>
              <a:rPr lang="nl-NL" dirty="0" smtClean="0"/>
              <a:t>Als u uw publiek van een routekaart wilt voorzien,</a:t>
            </a:r>
            <a:r>
              <a:rPr lang="nl-NL" baseline="0" dirty="0" smtClean="0"/>
              <a:t> kunt u </a:t>
            </a:r>
            <a:r>
              <a:rPr lang="nl-NL" dirty="0" smtClean="0"/>
              <a:t>deze overzichtsdia gedurende de presentatie herhalen, waarbij u telkens het specifieke onderwerp markeert dat u daarna wilt behandelen.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673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dirty="0" smtClean="0"/>
              <a:t>Geef een kort overzicht van de presentatie.</a:t>
            </a:r>
            <a:r>
              <a:rPr lang="nl-NL" baseline="0" dirty="0" smtClean="0"/>
              <a:t> B</a:t>
            </a:r>
            <a:r>
              <a:rPr lang="nl-NL" dirty="0" smtClean="0"/>
              <a:t>eschrijf het hoofdonderwerp van de presentatie en geef het belang hiervan aan.</a:t>
            </a:r>
          </a:p>
          <a:p>
            <a:pPr>
              <a:lnSpc>
                <a:spcPct val="80000"/>
              </a:lnSpc>
            </a:pPr>
            <a:r>
              <a:rPr lang="nl-NL" dirty="0" smtClean="0"/>
              <a:t>Introduceer de afzonderlijke hoofdonderwerpen.</a:t>
            </a:r>
          </a:p>
          <a:p>
            <a:r>
              <a:rPr lang="nl-NL" dirty="0" smtClean="0"/>
              <a:t>Als u uw publiek van een routekaart wilt voorzien,</a:t>
            </a:r>
            <a:r>
              <a:rPr lang="nl-NL" baseline="0" dirty="0" smtClean="0"/>
              <a:t> kunt u </a:t>
            </a:r>
            <a:r>
              <a:rPr lang="nl-NL" dirty="0" smtClean="0"/>
              <a:t>deze overzichtsdia gedurende de presentatie herhalen, waarbij u telkens het specifieke onderwerp markeert dat u daarna wilt behandelen.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596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dirty="0" smtClean="0"/>
              <a:t>Geef een kort overzicht van de presentatie.</a:t>
            </a:r>
            <a:r>
              <a:rPr lang="nl-NL" baseline="0" dirty="0" smtClean="0"/>
              <a:t> B</a:t>
            </a:r>
            <a:r>
              <a:rPr lang="nl-NL" dirty="0" smtClean="0"/>
              <a:t>eschrijf het hoofdonderwerp van de presentatie en geef het belang hiervan aan.</a:t>
            </a:r>
          </a:p>
          <a:p>
            <a:pPr>
              <a:lnSpc>
                <a:spcPct val="80000"/>
              </a:lnSpc>
            </a:pPr>
            <a:r>
              <a:rPr lang="nl-NL" dirty="0" smtClean="0"/>
              <a:t>Introduceer de afzonderlijke hoofdonderwerpen.</a:t>
            </a:r>
          </a:p>
          <a:p>
            <a:r>
              <a:rPr lang="nl-NL" dirty="0" smtClean="0"/>
              <a:t>Als u uw publiek van een routekaart wilt voorzien,</a:t>
            </a:r>
            <a:r>
              <a:rPr lang="nl-NL" baseline="0" dirty="0" smtClean="0"/>
              <a:t> kunt u </a:t>
            </a:r>
            <a:r>
              <a:rPr lang="nl-NL" dirty="0" smtClean="0"/>
              <a:t>deze overzichtsdia gedurende de presentatie herhalen, waarbij u telkens het specifieke onderwerp markeert dat u daarna wilt behandelen.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4059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dirty="0" smtClean="0"/>
              <a:t>Geef een kort overzicht van de presentatie.</a:t>
            </a:r>
            <a:r>
              <a:rPr lang="nl-NL" baseline="0" dirty="0" smtClean="0"/>
              <a:t> B</a:t>
            </a:r>
            <a:r>
              <a:rPr lang="nl-NL" dirty="0" smtClean="0"/>
              <a:t>eschrijf het hoofdonderwerp van de presentatie en geef het belang hiervan aan.</a:t>
            </a:r>
          </a:p>
          <a:p>
            <a:pPr>
              <a:lnSpc>
                <a:spcPct val="80000"/>
              </a:lnSpc>
            </a:pPr>
            <a:r>
              <a:rPr lang="nl-NL" dirty="0" smtClean="0"/>
              <a:t>Introduceer de afzonderlijke hoofdonderwerpen.</a:t>
            </a:r>
          </a:p>
          <a:p>
            <a:r>
              <a:rPr lang="nl-NL" dirty="0" smtClean="0"/>
              <a:t>Als u uw publiek van een routekaart wilt voorzien,</a:t>
            </a:r>
            <a:r>
              <a:rPr lang="nl-NL" baseline="0" dirty="0" smtClean="0"/>
              <a:t> kunt u </a:t>
            </a:r>
            <a:r>
              <a:rPr lang="nl-NL" dirty="0" smtClean="0"/>
              <a:t>deze overzichtsdia gedurende de presentatie herhalen, waarbij u telkens het specifieke onderwerp markeert dat u daarna wilt behandelen.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833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dirty="0" smtClean="0"/>
              <a:t>Samen met Mieke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75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nl-NL" b="1" cap="small" baseline="0">
                <a:solidFill>
                  <a:srgbClr val="003300"/>
                </a:solidFill>
              </a:defRPr>
            </a:lvl1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nl-NL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Klikken om de ondertitelstijl van het model te bewerken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nl-NL" sz="2000" baseline="0"/>
            </a:lvl1pPr>
          </a:lstStyle>
          <a:p>
            <a:r>
              <a:rPr lang="nl-NL"/>
              <a:t>Bedrijfslogo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18-9-2017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18-9-2017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en op de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18-9-2017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nl-NL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‹nr.›</a:t>
            </a:fld>
            <a:endParaRPr lang="nl-NL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nl-NL" sz="1800"/>
            </a:lvl1pPr>
          </a:lstStyle>
          <a:p>
            <a:r>
              <a:rPr lang="nl-NL"/>
              <a:t>Bedrijfslogo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nl-NL"/>
            </a:lvl1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nl-NL" sz="3200">
                <a:latin typeface="+mn-lt"/>
              </a:defRPr>
            </a:lvl1pPr>
            <a:lvl2pPr latinLnBrk="0">
              <a:defRPr lang="nl-NL" sz="2800">
                <a:latin typeface="+mn-lt"/>
              </a:defRPr>
            </a:lvl2pPr>
            <a:lvl3pPr latinLnBrk="0">
              <a:defRPr lang="nl-NL" sz="2400">
                <a:latin typeface="+mn-lt"/>
              </a:defRPr>
            </a:lvl3pPr>
            <a:lvl4pPr latinLnBrk="0">
              <a:defRPr lang="nl-NL" sz="2400">
                <a:latin typeface="+mn-lt"/>
              </a:defRPr>
            </a:lvl4pPr>
            <a:lvl5pPr latinLnBrk="0">
              <a:defRPr lang="nl-NL" sz="2400">
                <a:latin typeface="+mn-lt"/>
              </a:defRPr>
            </a:lvl5pPr>
          </a:lstStyle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nl-NL" sz="2800"/>
            </a:lvl1pPr>
            <a:lvl2pPr latinLnBrk="0">
              <a:defRPr lang="nl-NL" sz="2400"/>
            </a:lvl2pPr>
            <a:lvl3pPr latinLnBrk="0">
              <a:defRPr lang="nl-NL" sz="2000"/>
            </a:lvl3pPr>
            <a:lvl4pPr latinLnBrk="0">
              <a:defRPr lang="nl-NL" sz="1800"/>
            </a:lvl4pPr>
            <a:lvl5pPr latinLnBrk="0">
              <a:defRPr lang="nl-NL" sz="1800"/>
            </a:lvl5pPr>
            <a:lvl6pPr latinLnBrk="0">
              <a:defRPr lang="nl-NL" sz="1800"/>
            </a:lvl6pPr>
            <a:lvl7pPr latinLnBrk="0">
              <a:defRPr lang="nl-NL" sz="1800"/>
            </a:lvl7pPr>
            <a:lvl8pPr latinLnBrk="0">
              <a:defRPr lang="nl-NL" sz="1800"/>
            </a:lvl8pPr>
            <a:lvl9pPr latinLnBrk="0">
              <a:defRPr lang="nl-NL" sz="18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nl-NL" sz="2800"/>
            </a:lvl1pPr>
            <a:lvl2pPr latinLnBrk="0">
              <a:defRPr lang="nl-NL" sz="2400"/>
            </a:lvl2pPr>
            <a:lvl3pPr latinLnBrk="0">
              <a:defRPr lang="nl-NL" sz="2000"/>
            </a:lvl3pPr>
            <a:lvl4pPr latinLnBrk="0">
              <a:defRPr lang="nl-NL" sz="1800"/>
            </a:lvl4pPr>
            <a:lvl5pPr latinLnBrk="0">
              <a:defRPr lang="nl-NL" sz="1800"/>
            </a:lvl5pPr>
            <a:lvl6pPr latinLnBrk="0">
              <a:defRPr lang="nl-NL" sz="1800"/>
            </a:lvl6pPr>
            <a:lvl7pPr latinLnBrk="0">
              <a:defRPr lang="nl-NL" sz="1800"/>
            </a:lvl7pPr>
            <a:lvl8pPr latinLnBrk="0">
              <a:defRPr lang="nl-NL" sz="1800"/>
            </a:lvl8pPr>
            <a:lvl9pPr latinLnBrk="0">
              <a:defRPr lang="nl-NL" sz="18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nl-NL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nl-NL" sz="2400" b="1"/>
            </a:lvl1pPr>
            <a:lvl2pPr marL="457200" indent="0" latinLnBrk="0">
              <a:buNone/>
              <a:defRPr lang="nl-NL" sz="2000" b="1"/>
            </a:lvl2pPr>
            <a:lvl3pPr marL="914400" indent="0" latinLnBrk="0">
              <a:buNone/>
              <a:defRPr lang="nl-NL" sz="1800" b="1"/>
            </a:lvl3pPr>
            <a:lvl4pPr marL="1371600" indent="0" latinLnBrk="0">
              <a:buNone/>
              <a:defRPr lang="nl-NL" sz="1600" b="1"/>
            </a:lvl4pPr>
            <a:lvl5pPr marL="1828800" indent="0" latinLnBrk="0">
              <a:buNone/>
              <a:defRPr lang="nl-NL" sz="1600" b="1"/>
            </a:lvl5pPr>
            <a:lvl6pPr marL="2286000" indent="0" latinLnBrk="0">
              <a:buNone/>
              <a:defRPr lang="nl-NL" sz="1600" b="1"/>
            </a:lvl6pPr>
            <a:lvl7pPr marL="2743200" indent="0" latinLnBrk="0">
              <a:buNone/>
              <a:defRPr lang="nl-NL" sz="1600" b="1"/>
            </a:lvl7pPr>
            <a:lvl8pPr marL="3200400" indent="0" latinLnBrk="0">
              <a:buNone/>
              <a:defRPr lang="nl-NL" sz="1600" b="1"/>
            </a:lvl8pPr>
            <a:lvl9pPr marL="3657600" indent="0" latinLnBrk="0">
              <a:buNone/>
              <a:defRPr lang="nl-NL" sz="1600" b="1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nl-NL" sz="2400"/>
            </a:lvl1pPr>
            <a:lvl2pPr latinLnBrk="0">
              <a:defRPr lang="nl-NL" sz="2000"/>
            </a:lvl2pPr>
            <a:lvl3pPr latinLnBrk="0">
              <a:defRPr lang="nl-NL" sz="1800"/>
            </a:lvl3pPr>
            <a:lvl4pPr latinLnBrk="0">
              <a:defRPr lang="nl-NL" sz="1600"/>
            </a:lvl4pPr>
            <a:lvl5pPr latinLnBrk="0">
              <a:defRPr lang="nl-NL" sz="1600"/>
            </a:lvl5pPr>
            <a:lvl6pPr latinLnBrk="0">
              <a:defRPr lang="nl-NL" sz="1600"/>
            </a:lvl6pPr>
            <a:lvl7pPr latinLnBrk="0">
              <a:defRPr lang="nl-NL" sz="1600"/>
            </a:lvl7pPr>
            <a:lvl8pPr latinLnBrk="0">
              <a:defRPr lang="nl-NL" sz="1600"/>
            </a:lvl8pPr>
            <a:lvl9pPr latinLnBrk="0">
              <a:defRPr lang="nl-NL" sz="16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nl-NL" sz="2400" b="1"/>
            </a:lvl1pPr>
            <a:lvl2pPr marL="457200" indent="0" latinLnBrk="0">
              <a:buNone/>
              <a:defRPr lang="nl-NL" sz="2000" b="1"/>
            </a:lvl2pPr>
            <a:lvl3pPr marL="914400" indent="0" latinLnBrk="0">
              <a:buNone/>
              <a:defRPr lang="nl-NL" sz="1800" b="1"/>
            </a:lvl3pPr>
            <a:lvl4pPr marL="1371600" indent="0" latinLnBrk="0">
              <a:buNone/>
              <a:defRPr lang="nl-NL" sz="1600" b="1"/>
            </a:lvl4pPr>
            <a:lvl5pPr marL="1828800" indent="0" latinLnBrk="0">
              <a:buNone/>
              <a:defRPr lang="nl-NL" sz="1600" b="1"/>
            </a:lvl5pPr>
            <a:lvl6pPr marL="2286000" indent="0" latinLnBrk="0">
              <a:buNone/>
              <a:defRPr lang="nl-NL" sz="1600" b="1"/>
            </a:lvl6pPr>
            <a:lvl7pPr marL="2743200" indent="0" latinLnBrk="0">
              <a:buNone/>
              <a:defRPr lang="nl-NL" sz="1600" b="1"/>
            </a:lvl7pPr>
            <a:lvl8pPr marL="3200400" indent="0" latinLnBrk="0">
              <a:buNone/>
              <a:defRPr lang="nl-NL" sz="1600" b="1"/>
            </a:lvl8pPr>
            <a:lvl9pPr marL="3657600" indent="0" latinLnBrk="0">
              <a:buNone/>
              <a:defRPr lang="nl-NL" sz="1600" b="1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nl-NL" sz="2400"/>
            </a:lvl1pPr>
            <a:lvl2pPr latinLnBrk="0">
              <a:defRPr lang="nl-NL" sz="2000"/>
            </a:lvl2pPr>
            <a:lvl3pPr latinLnBrk="0">
              <a:defRPr lang="nl-NL" sz="1800"/>
            </a:lvl3pPr>
            <a:lvl4pPr latinLnBrk="0">
              <a:defRPr lang="nl-NL" sz="1600"/>
            </a:lvl4pPr>
            <a:lvl5pPr latinLnBrk="0">
              <a:defRPr lang="nl-NL" sz="1600"/>
            </a:lvl5pPr>
            <a:lvl6pPr latinLnBrk="0">
              <a:defRPr lang="nl-NL" sz="1600"/>
            </a:lvl6pPr>
            <a:lvl7pPr latinLnBrk="0">
              <a:defRPr lang="nl-NL" sz="1600"/>
            </a:lvl7pPr>
            <a:lvl8pPr latinLnBrk="0">
              <a:defRPr lang="nl-NL" sz="1600"/>
            </a:lvl8pPr>
            <a:lvl9pPr latinLnBrk="0">
              <a:defRPr lang="nl-NL" sz="16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18-9-2017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nl-NL" sz="2000" b="1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nl-NL" sz="3200"/>
            </a:lvl1pPr>
            <a:lvl2pPr latinLnBrk="0">
              <a:defRPr lang="nl-NL" sz="2800"/>
            </a:lvl2pPr>
            <a:lvl3pPr latinLnBrk="0">
              <a:defRPr lang="nl-NL" sz="2400"/>
            </a:lvl3pPr>
            <a:lvl4pPr latinLnBrk="0">
              <a:defRPr lang="nl-NL" sz="2000"/>
            </a:lvl4pPr>
            <a:lvl5pPr latinLnBrk="0">
              <a:defRPr lang="nl-NL" sz="2000"/>
            </a:lvl5pPr>
            <a:lvl6pPr latinLnBrk="0">
              <a:defRPr lang="nl-NL" sz="2000"/>
            </a:lvl6pPr>
            <a:lvl7pPr latinLnBrk="0">
              <a:defRPr lang="nl-NL" sz="2000"/>
            </a:lvl7pPr>
            <a:lvl8pPr latinLnBrk="0">
              <a:defRPr lang="nl-NL" sz="2000"/>
            </a:lvl8pPr>
            <a:lvl9pPr latinLnBrk="0">
              <a:defRPr lang="nl-NL" sz="2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nl-NL" sz="1400"/>
            </a:lvl1pPr>
            <a:lvl2pPr marL="457200" indent="0" latinLnBrk="0">
              <a:buNone/>
              <a:defRPr lang="nl-NL" sz="1200"/>
            </a:lvl2pPr>
            <a:lvl3pPr marL="914400" indent="0" latinLnBrk="0">
              <a:buNone/>
              <a:defRPr lang="nl-NL" sz="1000"/>
            </a:lvl3pPr>
            <a:lvl4pPr marL="1371600" indent="0" latinLnBrk="0">
              <a:buNone/>
              <a:defRPr lang="nl-NL" sz="900"/>
            </a:lvl4pPr>
            <a:lvl5pPr marL="1828800" indent="0" latinLnBrk="0">
              <a:buNone/>
              <a:defRPr lang="nl-NL" sz="900"/>
            </a:lvl5pPr>
            <a:lvl6pPr marL="2286000" indent="0" latinLnBrk="0">
              <a:buNone/>
              <a:defRPr lang="nl-NL" sz="900"/>
            </a:lvl6pPr>
            <a:lvl7pPr marL="2743200" indent="0" latinLnBrk="0">
              <a:buNone/>
              <a:defRPr lang="nl-NL" sz="900"/>
            </a:lvl7pPr>
            <a:lvl8pPr marL="3200400" indent="0" latinLnBrk="0">
              <a:buNone/>
              <a:defRPr lang="nl-NL" sz="900"/>
            </a:lvl8pPr>
            <a:lvl9pPr marL="3657600" indent="0" latinLnBrk="0">
              <a:buNone/>
              <a:defRPr lang="nl-NL" sz="9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nl-NL" sz="2000" b="1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nl-NL" sz="3200"/>
            </a:lvl1pPr>
            <a:lvl2pPr marL="457200" indent="0" latinLnBrk="0">
              <a:buNone/>
              <a:defRPr lang="nl-NL" sz="2800"/>
            </a:lvl2pPr>
            <a:lvl3pPr marL="914400" indent="0" latinLnBrk="0">
              <a:buNone/>
              <a:defRPr lang="nl-NL" sz="2400"/>
            </a:lvl3pPr>
            <a:lvl4pPr marL="1371600" indent="0" latinLnBrk="0">
              <a:buNone/>
              <a:defRPr lang="nl-NL" sz="2000"/>
            </a:lvl4pPr>
            <a:lvl5pPr marL="1828800" indent="0" latinLnBrk="0">
              <a:buNone/>
              <a:defRPr lang="nl-NL" sz="2000"/>
            </a:lvl5pPr>
            <a:lvl6pPr marL="2286000" indent="0" latinLnBrk="0">
              <a:buNone/>
              <a:defRPr lang="nl-NL" sz="2000"/>
            </a:lvl6pPr>
            <a:lvl7pPr marL="2743200" indent="0" latinLnBrk="0">
              <a:buNone/>
              <a:defRPr lang="nl-NL" sz="2000"/>
            </a:lvl7pPr>
            <a:lvl8pPr marL="3200400" indent="0" latinLnBrk="0">
              <a:buNone/>
              <a:defRPr lang="nl-NL" sz="2000"/>
            </a:lvl8pPr>
            <a:lvl9pPr marL="3657600" indent="0" latinLnBrk="0">
              <a:buNone/>
              <a:defRPr lang="nl-NL"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nl-NL" sz="1400"/>
            </a:lvl1pPr>
            <a:lvl2pPr marL="457200" indent="0" latinLnBrk="0">
              <a:buNone/>
              <a:defRPr lang="nl-NL" sz="1200"/>
            </a:lvl2pPr>
            <a:lvl3pPr marL="914400" indent="0" latinLnBrk="0">
              <a:buNone/>
              <a:defRPr lang="nl-NL" sz="1000"/>
            </a:lvl3pPr>
            <a:lvl4pPr marL="1371600" indent="0" latinLnBrk="0">
              <a:buNone/>
              <a:defRPr lang="nl-NL" sz="900"/>
            </a:lvl4pPr>
            <a:lvl5pPr marL="1828800" indent="0" latinLnBrk="0">
              <a:buNone/>
              <a:defRPr lang="nl-NL" sz="900"/>
            </a:lvl5pPr>
            <a:lvl6pPr marL="2286000" indent="0" latinLnBrk="0">
              <a:buNone/>
              <a:defRPr lang="nl-NL" sz="900"/>
            </a:lvl6pPr>
            <a:lvl7pPr marL="2743200" indent="0" latinLnBrk="0">
              <a:buNone/>
              <a:defRPr lang="nl-NL" sz="900"/>
            </a:lvl7pPr>
            <a:lvl8pPr marL="3200400" indent="0" latinLnBrk="0">
              <a:buNone/>
              <a:defRPr lang="nl-NL" sz="900"/>
            </a:lvl8pPr>
            <a:lvl9pPr marL="3657600" indent="0" latinLnBrk="0">
              <a:buNone/>
              <a:defRPr lang="nl-NL" sz="9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titelstijl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tekststijlen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nl-N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18-9-2017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nl-N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nl-N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‹nr.›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nl-NL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nl-NL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tif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1.xml"/><Relationship Id="rId7" Type="http://schemas.openxmlformats.org/officeDocument/2006/relationships/hyperlink" Target="mailto:support@tolteek.nl" TargetMode="Externa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hyperlink" Target="https://swvweb.nl/indigo/login" TargetMode="Externa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 smtClean="0"/>
              <a:t>Scholing INDIGO VSO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nl-NL" sz="2400" dirty="0" smtClean="0">
                <a:latin typeface="+mn-lt"/>
              </a:rPr>
              <a:t>Jan Hendrik Hooghiemstra</a:t>
            </a:r>
            <a:endParaRPr lang="nl-NL" sz="2400" dirty="0">
              <a:latin typeface="+mn-lt"/>
            </a:endParaRPr>
          </a:p>
          <a:p>
            <a:r>
              <a:rPr lang="nl-NL" sz="2400" dirty="0" smtClean="0">
                <a:latin typeface="+mn-lt"/>
              </a:rPr>
              <a:t>31 augustus 2017</a:t>
            </a:r>
            <a:endParaRPr lang="nl-NL" sz="2400" dirty="0">
              <a:latin typeface="+mn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4910" y="5589240"/>
            <a:ext cx="2615002" cy="12687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Overig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Informatie op website Slinge Berkel met verwijzing naar handleiding</a:t>
            </a:r>
          </a:p>
          <a:p>
            <a:r>
              <a:rPr lang="nl-NL" dirty="0"/>
              <a:t>Accounts voor Indigo worden </a:t>
            </a:r>
            <a:r>
              <a:rPr lang="nl-NL" dirty="0" smtClean="0"/>
              <a:t>door Mieke verstuurd (PO + scholen met weinig aanmeldingen -&gt; contact opnemen met Mieke)</a:t>
            </a:r>
          </a:p>
          <a:p>
            <a:r>
              <a:rPr lang="nl-NL" dirty="0" smtClean="0"/>
              <a:t>Streven is start vanaf oktober, eerder starten mag, wel afstemmen met Mieke</a:t>
            </a:r>
            <a:endParaRPr lang="nl-NL" dirty="0"/>
          </a:p>
          <a:p>
            <a:r>
              <a:rPr lang="nl-NL" dirty="0" smtClean="0"/>
              <a:t>Presentatie wordt nagestuurd</a:t>
            </a:r>
          </a:p>
          <a:p>
            <a:r>
              <a:rPr lang="nl-NL" dirty="0" smtClean="0"/>
              <a:t>Handleiding beschikbaar binnen Help menu Indigo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39" y="6280871"/>
            <a:ext cx="575591" cy="548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73849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 lang="nl-NL"/>
            </a:pPr>
            <a:r>
              <a:rPr lang="nl-NL" smtClean="0"/>
              <a:t>Informatie</a:t>
            </a:r>
            <a:endParaRPr lang="nl-NL" dirty="0"/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62000" y="1556793"/>
            <a:ext cx="8077200" cy="4336984"/>
          </a:xfrm>
        </p:spPr>
        <p:txBody>
          <a:bodyPr>
            <a:normAutofit fontScale="92500" lnSpcReduction="10000"/>
          </a:bodyPr>
          <a:lstStyle/>
          <a:p>
            <a:pPr>
              <a:defRPr lang="nl-NL"/>
            </a:pPr>
            <a:r>
              <a:rPr lang="nl-NL" dirty="0" smtClean="0"/>
              <a:t>Indigo login pagina</a:t>
            </a:r>
            <a:r>
              <a:rPr dirty="0"/>
              <a:t/>
            </a:r>
            <a:br>
              <a:rPr dirty="0"/>
            </a:br>
            <a:r>
              <a:rPr lang="nl-NL" u="sng" dirty="0">
                <a:solidFill>
                  <a:schemeClr val="tx2"/>
                </a:solidFill>
                <a:hlinkClick r:id="rId6"/>
              </a:rPr>
              <a:t>https://</a:t>
            </a:r>
            <a:r>
              <a:rPr lang="nl-NL" u="sng" dirty="0" smtClean="0">
                <a:solidFill>
                  <a:schemeClr val="tx2"/>
                </a:solidFill>
                <a:hlinkClick r:id="rId6"/>
              </a:rPr>
              <a:t>swvweb.nl/indigo/login</a:t>
            </a:r>
            <a:endParaRPr lang="nl-NL" dirty="0"/>
          </a:p>
          <a:p>
            <a:pPr>
              <a:defRPr lang="nl-NL"/>
            </a:pPr>
            <a:endParaRPr lang="nl-NL" dirty="0" smtClean="0"/>
          </a:p>
          <a:p>
            <a:pPr>
              <a:defRPr lang="nl-NL"/>
            </a:pPr>
            <a:r>
              <a:rPr lang="nl-NL" dirty="0" smtClean="0"/>
              <a:t>Vragen over de procedure of de aanvraag: samenwerkingsverband (Mieke) </a:t>
            </a:r>
            <a:endParaRPr lang="nl-NL" dirty="0"/>
          </a:p>
          <a:p>
            <a:pPr>
              <a:buFontTx/>
              <a:buNone/>
              <a:defRPr lang="nl-NL"/>
            </a:pPr>
            <a:endParaRPr lang="nl-NL" dirty="0"/>
          </a:p>
          <a:p>
            <a:pPr>
              <a:defRPr lang="nl-NL"/>
            </a:pPr>
            <a:r>
              <a:rPr lang="nl-NL" dirty="0" smtClean="0"/>
              <a:t>Technische vragen over de applicatie:  </a:t>
            </a:r>
            <a:r>
              <a:rPr lang="nl-NL" dirty="0" err="1" smtClean="0"/>
              <a:t>Tolteek</a:t>
            </a:r>
            <a:r>
              <a:rPr lang="nl-NL" dirty="0" smtClean="0"/>
              <a:t>: </a:t>
            </a:r>
            <a:r>
              <a:rPr lang="nl-NL" dirty="0" smtClean="0">
                <a:hlinkClick r:id="rId7"/>
              </a:rPr>
              <a:t>support@tolteek.nl</a:t>
            </a:r>
            <a:r>
              <a:rPr lang="nl-NL" dirty="0" smtClean="0"/>
              <a:t> / </a:t>
            </a:r>
            <a:r>
              <a:rPr lang="nl-NL" dirty="0"/>
              <a:t>084-8700016 </a:t>
            </a:r>
            <a:r>
              <a:rPr dirty="0"/>
              <a:t/>
            </a:r>
            <a:br>
              <a:rPr dirty="0"/>
            </a:br>
            <a:endParaRPr lang="nl-NL" u="sng" dirty="0">
              <a:solidFill>
                <a:schemeClr val="tx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39" y="6280871"/>
            <a:ext cx="575591" cy="548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7269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 lang="nl-NL"/>
            </a:pPr>
            <a:r>
              <a:rPr lang="nl-NL" dirty="0" smtClean="0"/>
              <a:t>DEMONSTRATIE INDIGO</a:t>
            </a:r>
            <a:endParaRPr lang="nl-NL" dirty="0"/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62000" y="1556793"/>
            <a:ext cx="8077200" cy="4336984"/>
          </a:xfrm>
        </p:spPr>
        <p:txBody>
          <a:bodyPr>
            <a:normAutofit lnSpcReduction="10000"/>
          </a:bodyPr>
          <a:lstStyle/>
          <a:p>
            <a:pPr>
              <a:defRPr lang="nl-NL"/>
            </a:pPr>
            <a:r>
              <a:rPr lang="nl-NL" dirty="0" smtClean="0"/>
              <a:t>Aanvraag TLV VSO indienen</a:t>
            </a:r>
          </a:p>
          <a:p>
            <a:pPr>
              <a:defRPr lang="nl-NL"/>
            </a:pPr>
            <a:r>
              <a:rPr lang="nl-NL" dirty="0" smtClean="0"/>
              <a:t>Ontbrekende gegevens</a:t>
            </a:r>
          </a:p>
          <a:p>
            <a:pPr>
              <a:defRPr lang="nl-NL"/>
            </a:pPr>
            <a:r>
              <a:rPr lang="nl-NL" dirty="0" smtClean="0"/>
              <a:t>Voortgang dossier monitoren</a:t>
            </a:r>
          </a:p>
          <a:p>
            <a:pPr>
              <a:defRPr lang="nl-NL"/>
            </a:pPr>
            <a:r>
              <a:rPr lang="nl-NL" dirty="0" smtClean="0"/>
              <a:t>Aanvullende gegevens</a:t>
            </a:r>
          </a:p>
          <a:p>
            <a:pPr>
              <a:defRPr lang="nl-NL"/>
            </a:pPr>
            <a:r>
              <a:rPr lang="nl-NL" dirty="0" smtClean="0"/>
              <a:t>Ontvangst TLV via e-mail</a:t>
            </a:r>
          </a:p>
          <a:p>
            <a:pPr>
              <a:defRPr lang="nl-NL"/>
            </a:pPr>
            <a:r>
              <a:rPr lang="nl-NL" dirty="0" smtClean="0"/>
              <a:t>Dossierhistorie</a:t>
            </a:r>
          </a:p>
          <a:p>
            <a:pPr>
              <a:defRPr lang="nl-NL"/>
            </a:pPr>
            <a:r>
              <a:rPr lang="nl-NL" dirty="0" smtClean="0"/>
              <a:t>Correspondentiearchief</a:t>
            </a:r>
            <a:r>
              <a:rPr dirty="0"/>
              <a:t/>
            </a:r>
            <a:br>
              <a:rPr dirty="0"/>
            </a:br>
            <a:endParaRPr lang="nl-NL" u="sng" dirty="0">
              <a:solidFill>
                <a:schemeClr val="tx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39" y="6280871"/>
            <a:ext cx="575591" cy="548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6064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 lang="nl-NL"/>
            </a:pPr>
            <a:r>
              <a:rPr lang="nl-NL" dirty="0" smtClean="0"/>
              <a:t>TIPS</a:t>
            </a:r>
            <a:endParaRPr lang="nl-NL" dirty="0"/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62000" y="1556793"/>
            <a:ext cx="8077200" cy="4336984"/>
          </a:xfrm>
        </p:spPr>
        <p:txBody>
          <a:bodyPr>
            <a:normAutofit/>
          </a:bodyPr>
          <a:lstStyle/>
          <a:p>
            <a:pPr>
              <a:defRPr lang="nl-NL"/>
            </a:pPr>
            <a:r>
              <a:rPr lang="nl-NL" dirty="0" smtClean="0"/>
              <a:t>Wachtwoord wijzigen</a:t>
            </a:r>
          </a:p>
          <a:p>
            <a:pPr>
              <a:defRPr lang="nl-NL"/>
            </a:pPr>
            <a:r>
              <a:rPr lang="nl-NL" dirty="0" smtClean="0"/>
              <a:t>Meldingen</a:t>
            </a:r>
          </a:p>
          <a:p>
            <a:pPr>
              <a:defRPr lang="nl-NL"/>
            </a:pPr>
            <a:r>
              <a:rPr lang="nl-NL" dirty="0" smtClean="0"/>
              <a:t>Hoofdcontactpersoon</a:t>
            </a:r>
            <a:r>
              <a:rPr dirty="0"/>
              <a:t/>
            </a:r>
            <a:br>
              <a:rPr dirty="0"/>
            </a:br>
            <a:endParaRPr lang="nl-NL" u="sng" dirty="0">
              <a:solidFill>
                <a:schemeClr val="tx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39" y="6280871"/>
            <a:ext cx="575591" cy="548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417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851920" y="1844824"/>
            <a:ext cx="4343400" cy="1362075"/>
          </a:xfrm>
        </p:spPr>
        <p:txBody>
          <a:bodyPr>
            <a:normAutofit/>
          </a:bodyPr>
          <a:lstStyle/>
          <a:p>
            <a:pPr>
              <a:defRPr lang="nl-NL"/>
            </a:pPr>
            <a:r>
              <a:rPr lang="nl-NL"/>
              <a:t>Vragen?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Email lijst Mieke</a:t>
            </a:r>
          </a:p>
          <a:p>
            <a:r>
              <a:rPr lang="nl-NL" dirty="0" smtClean="0"/>
              <a:t>Introductie</a:t>
            </a:r>
          </a:p>
          <a:p>
            <a:r>
              <a:rPr lang="nl-NL" dirty="0" smtClean="0"/>
              <a:t>Uitleg INDIGO</a:t>
            </a:r>
          </a:p>
          <a:p>
            <a:r>
              <a:rPr lang="nl-NL" dirty="0" smtClean="0"/>
              <a:t>Live DEMO</a:t>
            </a:r>
          </a:p>
          <a:p>
            <a:r>
              <a:rPr lang="nl-NL" dirty="0" smtClean="0"/>
              <a:t>Afsluiting + vragen</a:t>
            </a:r>
          </a:p>
          <a:p>
            <a:r>
              <a:rPr lang="nl-NL" dirty="0" smtClean="0"/>
              <a:t>Einde uiterlijk 15:45u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39" y="6280871"/>
            <a:ext cx="575591" cy="5484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Introductie INDIGO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/>
              <a:t>Centraal dossier voor school en SWV</a:t>
            </a:r>
            <a:endParaRPr lang="nl-NL" dirty="0" smtClean="0"/>
          </a:p>
          <a:p>
            <a:r>
              <a:rPr lang="nl-NL" dirty="0" smtClean="0"/>
              <a:t>Digitalisering aanvraagformulieren</a:t>
            </a:r>
          </a:p>
          <a:p>
            <a:r>
              <a:rPr lang="nl-NL" dirty="0" smtClean="0"/>
              <a:t>Overzicht status aanvraag (werkbakjes)</a:t>
            </a:r>
          </a:p>
          <a:p>
            <a:r>
              <a:rPr lang="nl-NL" dirty="0" smtClean="0"/>
              <a:t>Communicatie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39" y="6280871"/>
            <a:ext cx="575591" cy="548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33790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23" y="14262"/>
            <a:ext cx="450799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1640" y="260648"/>
            <a:ext cx="2880320" cy="1071136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Status</a:t>
            </a:r>
            <a:br>
              <a:rPr lang="nl-NL" dirty="0" smtClean="0"/>
            </a:br>
            <a:r>
              <a:rPr lang="nl-NL" dirty="0" smtClean="0"/>
              <a:t>overgangen</a:t>
            </a:r>
            <a:br>
              <a:rPr lang="nl-NL" dirty="0" smtClean="0"/>
            </a:br>
            <a:r>
              <a:rPr lang="nl-NL" dirty="0" smtClean="0"/>
              <a:t>(werkbakjes)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91170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Aanvraagsoorten Slinge Berkel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Toelaatbaarheidsverklaring VSO</a:t>
            </a:r>
          </a:p>
          <a:p>
            <a:r>
              <a:rPr lang="nl-NL" dirty="0" smtClean="0"/>
              <a:t>Verlenging TLV VSO</a:t>
            </a:r>
            <a:endParaRPr lang="nl-NL" dirty="0"/>
          </a:p>
          <a:p>
            <a:r>
              <a:rPr lang="nl-NL" dirty="0" smtClean="0"/>
              <a:t>Plaatsing Slinge Berkelklas</a:t>
            </a:r>
          </a:p>
          <a:p>
            <a:r>
              <a:rPr lang="nl-NL" dirty="0" smtClean="0"/>
              <a:t>Adviesaanvraag</a:t>
            </a:r>
          </a:p>
          <a:p>
            <a:r>
              <a:rPr lang="nl-NL" dirty="0" smtClean="0"/>
              <a:t>(Thuiszittersoverleg)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39" y="6280871"/>
            <a:ext cx="575591" cy="548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8456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INDIGO pagina 1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Aanvraagsoort kiezen</a:t>
            </a:r>
          </a:p>
          <a:p>
            <a:r>
              <a:rPr lang="nl-NL" dirty="0" smtClean="0"/>
              <a:t>Iedere aanvraagsoort heeft instructie</a:t>
            </a:r>
            <a:endParaRPr lang="nl-NL" dirty="0"/>
          </a:p>
          <a:p>
            <a:r>
              <a:rPr lang="nl-NL" dirty="0" smtClean="0"/>
              <a:t>NAW gegevens leerling</a:t>
            </a:r>
          </a:p>
          <a:p>
            <a:r>
              <a:rPr lang="nl-NL" dirty="0" smtClean="0"/>
              <a:t>Bijlages toevoegen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39" y="6280871"/>
            <a:ext cx="575591" cy="548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69201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INDIGO pagina’s 2,3,4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School van herkomst</a:t>
            </a:r>
          </a:p>
          <a:p>
            <a:r>
              <a:rPr lang="nl-NL" dirty="0" smtClean="0"/>
              <a:t>IQ gegevens</a:t>
            </a:r>
          </a:p>
          <a:p>
            <a:r>
              <a:rPr lang="nl-NL" dirty="0" smtClean="0"/>
              <a:t>Leerachterstanden *</a:t>
            </a:r>
          </a:p>
          <a:p>
            <a:r>
              <a:rPr lang="nl-NL" dirty="0" smtClean="0"/>
              <a:t>SE problematiek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39" y="6280871"/>
            <a:ext cx="575591" cy="548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164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INDIGO pagina 5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Motivering voor aanvraagsoort</a:t>
            </a:r>
          </a:p>
          <a:p>
            <a:r>
              <a:rPr lang="nl-NL" dirty="0" smtClean="0"/>
              <a:t>Ontbrekende gegevens (indien van toepassing)</a:t>
            </a:r>
          </a:p>
          <a:p>
            <a:r>
              <a:rPr lang="nl-NL" dirty="0" smtClean="0"/>
              <a:t>Notities SWV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39" y="6280871"/>
            <a:ext cx="575591" cy="548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82734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Correspondentie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(Ontvangstbevestiging)</a:t>
            </a:r>
          </a:p>
          <a:p>
            <a:r>
              <a:rPr lang="nl-NL" dirty="0" smtClean="0"/>
              <a:t>Ontbrekende gegevens</a:t>
            </a:r>
          </a:p>
          <a:p>
            <a:r>
              <a:rPr lang="nl-NL" dirty="0" smtClean="0"/>
              <a:t>Toekenning TLV / afwijzing aanvraag (ook ouders)</a:t>
            </a:r>
          </a:p>
          <a:p>
            <a:r>
              <a:rPr lang="nl-NL" dirty="0" smtClean="0"/>
              <a:t>Niet behandelbaar / Ingetrokken</a:t>
            </a:r>
          </a:p>
          <a:p>
            <a:r>
              <a:rPr lang="nl-NL" dirty="0" smtClean="0"/>
              <a:t>Aanvullende gegevens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39" y="6280871"/>
            <a:ext cx="575591" cy="548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7888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EFF08F74D1F4C87E9E3CAB2448A39" ma:contentTypeVersion="5" ma:contentTypeDescription="Een nieuw document maken." ma:contentTypeScope="" ma:versionID="45e0ba21e841d35dcbb66acde35ad136">
  <xsd:schema xmlns:xsd="http://www.w3.org/2001/XMLSchema" xmlns:xs="http://www.w3.org/2001/XMLSchema" xmlns:p="http://schemas.microsoft.com/office/2006/metadata/properties" xmlns:ns2="78bc16da-8360-4636-bae9-e9980595aea8" xmlns:ns3="19a42625-162b-47e4-ae5b-57d2e6799c10" targetNamespace="http://schemas.microsoft.com/office/2006/metadata/properties" ma:root="true" ma:fieldsID="36d57ca3fd0f023ae465d46bad373a3d" ns2:_="" ns3:_="">
    <xsd:import namespace="78bc16da-8360-4636-bae9-e9980595aea8"/>
    <xsd:import namespace="19a42625-162b-47e4-ae5b-57d2e6799c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c16da-8360-4636-bae9-e9980595ae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42625-162b-47e4-ae5b-57d2e6799c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BEFBD4-DB2B-4F0D-8A39-FD486B09B9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bc16da-8360-4636-bae9-e9980595aea8"/>
    <ds:schemaRef ds:uri="19a42625-162b-47e4-ae5b-57d2e6799c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E8783D-59CE-42CD-A473-B2D7BFA3D5FA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19a42625-162b-47e4-ae5b-57d2e6799c10"/>
    <ds:schemaRef ds:uri="78bc16da-8360-4636-bae9-e9980595aea8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09266C4-6073-42EF-A7FE-271C0511F8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Training</Template>
  <TotalTime>0</TotalTime>
  <Words>802</Words>
  <Application>Microsoft Office PowerPoint</Application>
  <PresentationFormat>Diavoorstelling (4:3)</PresentationFormat>
  <Paragraphs>152</Paragraphs>
  <Slides>14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Georgia</vt:lpstr>
      <vt:lpstr>Training</vt:lpstr>
      <vt:lpstr>Scholing INDIGO VSO</vt:lpstr>
      <vt:lpstr>Agenda</vt:lpstr>
      <vt:lpstr>Introductie INDIGO</vt:lpstr>
      <vt:lpstr>Status overgangen (werkbakjes)</vt:lpstr>
      <vt:lpstr>Aanvraagsoorten Slinge Berkel</vt:lpstr>
      <vt:lpstr>INDIGO pagina 1</vt:lpstr>
      <vt:lpstr>INDIGO pagina’s 2,3,4</vt:lpstr>
      <vt:lpstr>INDIGO pagina 5</vt:lpstr>
      <vt:lpstr>Correspondentie</vt:lpstr>
      <vt:lpstr>Overig</vt:lpstr>
      <vt:lpstr>Informatie</vt:lpstr>
      <vt:lpstr>DEMONSTRATIE INDIGO</vt:lpstr>
      <vt:lpstr>TIPS</vt:lpstr>
      <vt:lpstr>Vragen?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2017-08-30T14:30:45Z</dcterms:created>
  <dcterms:modified xsi:type="dcterms:W3CDTF">2017-09-18T10:58:43Z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0x010100E30EFF08F74D1F4C87E9E3CAB2448A39</vt:lpwstr>
  </property>
</Properties>
</file>